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85"/>
  </p:notesMasterIdLst>
  <p:sldIdLst>
    <p:sldId id="672" r:id="rId2"/>
    <p:sldId id="348" r:id="rId3"/>
    <p:sldId id="489" r:id="rId4"/>
    <p:sldId id="624" r:id="rId5"/>
    <p:sldId id="617" r:id="rId6"/>
    <p:sldId id="618" r:id="rId7"/>
    <p:sldId id="619" r:id="rId8"/>
    <p:sldId id="620" r:id="rId9"/>
    <p:sldId id="621" r:id="rId10"/>
    <p:sldId id="622" r:id="rId11"/>
    <p:sldId id="388" r:id="rId12"/>
    <p:sldId id="578" r:id="rId13"/>
    <p:sldId id="610" r:id="rId14"/>
    <p:sldId id="625" r:id="rId15"/>
    <p:sldId id="562" r:id="rId16"/>
    <p:sldId id="590" r:id="rId17"/>
    <p:sldId id="592" r:id="rId18"/>
    <p:sldId id="593" r:id="rId19"/>
    <p:sldId id="450" r:id="rId20"/>
    <p:sldId id="591" r:id="rId21"/>
    <p:sldId id="498" r:id="rId22"/>
    <p:sldId id="569" r:id="rId23"/>
    <p:sldId id="564" r:id="rId24"/>
    <p:sldId id="594" r:id="rId25"/>
    <p:sldId id="499" r:id="rId26"/>
    <p:sldId id="496" r:id="rId27"/>
    <p:sldId id="497" r:id="rId28"/>
    <p:sldId id="623" r:id="rId29"/>
    <p:sldId id="534" r:id="rId30"/>
    <p:sldId id="565" r:id="rId31"/>
    <p:sldId id="595" r:id="rId32"/>
    <p:sldId id="566" r:id="rId33"/>
    <p:sldId id="596" r:id="rId34"/>
    <p:sldId id="500" r:id="rId35"/>
    <p:sldId id="501" r:id="rId36"/>
    <p:sldId id="626" r:id="rId37"/>
    <p:sldId id="627" r:id="rId38"/>
    <p:sldId id="628" r:id="rId39"/>
    <p:sldId id="629" r:id="rId40"/>
    <p:sldId id="630" r:id="rId41"/>
    <p:sldId id="631" r:id="rId42"/>
    <p:sldId id="632" r:id="rId43"/>
    <p:sldId id="633" r:id="rId44"/>
    <p:sldId id="634" r:id="rId45"/>
    <p:sldId id="635" r:id="rId46"/>
    <p:sldId id="636" r:id="rId47"/>
    <p:sldId id="637" r:id="rId48"/>
    <p:sldId id="638" r:id="rId49"/>
    <p:sldId id="639" r:id="rId50"/>
    <p:sldId id="640" r:id="rId51"/>
    <p:sldId id="641" r:id="rId52"/>
    <p:sldId id="642" r:id="rId53"/>
    <p:sldId id="643" r:id="rId54"/>
    <p:sldId id="644" r:id="rId55"/>
    <p:sldId id="645" r:id="rId56"/>
    <p:sldId id="646" r:id="rId57"/>
    <p:sldId id="647" r:id="rId58"/>
    <p:sldId id="648" r:id="rId59"/>
    <p:sldId id="649" r:id="rId60"/>
    <p:sldId id="650" r:id="rId61"/>
    <p:sldId id="651" r:id="rId62"/>
    <p:sldId id="652" r:id="rId63"/>
    <p:sldId id="653" r:id="rId64"/>
    <p:sldId id="654" r:id="rId65"/>
    <p:sldId id="655" r:id="rId66"/>
    <p:sldId id="656" r:id="rId67"/>
    <p:sldId id="657" r:id="rId68"/>
    <p:sldId id="658" r:id="rId69"/>
    <p:sldId id="659" r:id="rId70"/>
    <p:sldId id="660" r:id="rId71"/>
    <p:sldId id="661" r:id="rId72"/>
    <p:sldId id="662" r:id="rId73"/>
    <p:sldId id="663" r:id="rId74"/>
    <p:sldId id="664" r:id="rId75"/>
    <p:sldId id="665" r:id="rId76"/>
    <p:sldId id="673" r:id="rId77"/>
    <p:sldId id="666" r:id="rId78"/>
    <p:sldId id="667" r:id="rId79"/>
    <p:sldId id="668" r:id="rId80"/>
    <p:sldId id="674" r:id="rId81"/>
    <p:sldId id="669" r:id="rId82"/>
    <p:sldId id="670" r:id="rId83"/>
    <p:sldId id="671" r:id="rId8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3366"/>
    <a:srgbClr val="663300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2245" autoAdjust="0"/>
    <p:restoredTop sz="97627" autoAdjust="0"/>
  </p:normalViewPr>
  <p:slideViewPr>
    <p:cSldViewPr>
      <p:cViewPr varScale="1">
        <p:scale>
          <a:sx n="74" d="100"/>
          <a:sy n="74" d="100"/>
        </p:scale>
        <p:origin x="166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48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48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48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7597E48-2DFA-43EF-B220-3740C585263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866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C3465E7-6FCA-4533-BA42-56367A2874AD}" type="slidenum">
              <a:rPr lang="en-US" sz="1200" smtClean="0"/>
              <a:pPr eaLnBrk="1" hangingPunct="1"/>
              <a:t>1</a:t>
            </a:fld>
            <a:endParaRPr lang="en-US" sz="1200" dirty="0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35318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B459663-6F6B-4069-AC8B-9BE1E86A12E0}" type="slidenum">
              <a:rPr lang="en-US" sz="1200" smtClean="0"/>
              <a:pPr eaLnBrk="1" hangingPunct="1"/>
              <a:t>10</a:t>
            </a:fld>
            <a:endParaRPr lang="en-US" sz="1200" dirty="0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5315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5E1BD6D-86F7-43B7-858F-5A4D2EB314FE}" type="slidenum">
              <a:rPr lang="en-US" sz="1200" smtClean="0"/>
              <a:pPr eaLnBrk="1" hangingPunct="1"/>
              <a:t>11</a:t>
            </a:fld>
            <a:endParaRPr lang="en-US" sz="1200" dirty="0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51251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9B24B4E-B198-4563-8815-209C4DF1B931}" type="slidenum">
              <a:rPr lang="en-US" sz="1200" smtClean="0"/>
              <a:pPr eaLnBrk="1" hangingPunct="1"/>
              <a:t>12</a:t>
            </a:fld>
            <a:endParaRPr lang="en-US" sz="1200" dirty="0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7359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150EC06-E681-4DF3-AC87-396ECD4BFB0B}" type="slidenum">
              <a:rPr lang="en-US" sz="1200" smtClean="0"/>
              <a:pPr eaLnBrk="1" hangingPunct="1"/>
              <a:t>13</a:t>
            </a:fld>
            <a:endParaRPr lang="en-US" sz="1200" dirty="0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9237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0BBC172-F5D1-4B27-94C4-2ECE80CD9A55}" type="slidenum">
              <a:rPr lang="en-US" sz="1200" smtClean="0"/>
              <a:pPr eaLnBrk="1" hangingPunct="1"/>
              <a:t>15</a:t>
            </a:fld>
            <a:endParaRPr lang="en-US" sz="1200" dirty="0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0129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3BFA10F-1655-431F-8C61-E4877439B3DE}" type="slidenum">
              <a:rPr lang="en-US" sz="1200" smtClean="0"/>
              <a:pPr eaLnBrk="1" hangingPunct="1"/>
              <a:t>16</a:t>
            </a:fld>
            <a:endParaRPr lang="en-US" sz="1200" dirty="0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9639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67269E7-3239-47A4-AA62-A2AA6DB73254}" type="slidenum">
              <a:rPr lang="en-US" sz="1200" smtClean="0"/>
              <a:pPr eaLnBrk="1" hangingPunct="1"/>
              <a:t>17</a:t>
            </a:fld>
            <a:endParaRPr lang="en-US" sz="1200" dirty="0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7491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A976E02-A7CE-40F4-9A61-13F3447A79DA}" type="slidenum">
              <a:rPr lang="en-US" sz="1200" smtClean="0"/>
              <a:pPr eaLnBrk="1" hangingPunct="1"/>
              <a:t>18</a:t>
            </a:fld>
            <a:endParaRPr lang="en-US" sz="1200" dirty="0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1697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45A9E50-CF3A-468B-A4F1-0AA7767C2CC1}" type="slidenum">
              <a:rPr lang="en-US" sz="1200" smtClean="0"/>
              <a:pPr eaLnBrk="1" hangingPunct="1"/>
              <a:t>19</a:t>
            </a:fld>
            <a:endParaRPr lang="en-US" sz="1200" dirty="0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866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676F7C3-ECDA-42FA-9BFB-4C5D9CA57D75}" type="slidenum">
              <a:rPr lang="en-US" sz="1200" smtClean="0"/>
              <a:pPr eaLnBrk="1" hangingPunct="1"/>
              <a:t>20</a:t>
            </a:fld>
            <a:endParaRPr lang="en-US" sz="1200" dirty="0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7084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4617B81-5DFA-4CAB-B0AF-3C36B975A41C}" type="slidenum">
              <a:rPr lang="en-US" sz="1200" smtClean="0"/>
              <a:pPr eaLnBrk="1" hangingPunct="1"/>
              <a:t>2</a:t>
            </a:fld>
            <a:endParaRPr lang="en-US" sz="1200" dirty="0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456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87AEB59-4C42-4C1F-BE9D-4F7E4C808EDD}" type="slidenum">
              <a:rPr lang="en-US" sz="1200" smtClean="0"/>
              <a:pPr eaLnBrk="1" hangingPunct="1"/>
              <a:t>21</a:t>
            </a:fld>
            <a:endParaRPr lang="en-US" sz="1200" dirty="0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1478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7CB04E5-BEEE-4174-8528-F96C94757CD4}" type="slidenum">
              <a:rPr lang="en-US" sz="1200" smtClean="0"/>
              <a:pPr eaLnBrk="1" hangingPunct="1"/>
              <a:t>22</a:t>
            </a:fld>
            <a:endParaRPr lang="en-US" sz="1200" dirty="0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7838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F3191C8-C407-46E8-9C7E-FE57DB2A97D9}" type="slidenum">
              <a:rPr lang="en-US" sz="1200" smtClean="0"/>
              <a:pPr eaLnBrk="1" hangingPunct="1"/>
              <a:t>23</a:t>
            </a:fld>
            <a:endParaRPr lang="en-US" sz="1200" dirty="0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8069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64AA0E7-4981-481C-995D-CB4AB03ED9CA}" type="slidenum">
              <a:rPr lang="en-US" sz="1200" smtClean="0"/>
              <a:pPr eaLnBrk="1" hangingPunct="1"/>
              <a:t>24</a:t>
            </a:fld>
            <a:endParaRPr lang="en-US" sz="1200" dirty="0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3127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1BA671D-D0AE-4BFC-BD37-E2025FD6CB57}" type="slidenum">
              <a:rPr lang="en-US" sz="1200" smtClean="0"/>
              <a:pPr eaLnBrk="1" hangingPunct="1"/>
              <a:t>25</a:t>
            </a:fld>
            <a:endParaRPr lang="en-US" sz="1200" dirty="0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5444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F604D25-77D4-4D90-9B23-BD55CCC9C5EE}" type="slidenum">
              <a:rPr lang="en-US" sz="1200" smtClean="0"/>
              <a:pPr eaLnBrk="1" hangingPunct="1"/>
              <a:t>26</a:t>
            </a:fld>
            <a:endParaRPr lang="en-US" sz="1200" dirty="0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37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24567FD-4D2F-445E-B8EA-79415AC45A06}" type="slidenum">
              <a:rPr lang="en-US" sz="1200" smtClean="0"/>
              <a:pPr eaLnBrk="1" hangingPunct="1"/>
              <a:t>27</a:t>
            </a:fld>
            <a:endParaRPr lang="en-US" sz="1200" dirty="0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6785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F8CB941-35D2-4C50-9083-73AADA89057E}" type="slidenum">
              <a:rPr lang="en-US" sz="1200" smtClean="0"/>
              <a:pPr eaLnBrk="1" hangingPunct="1"/>
              <a:t>29</a:t>
            </a:fld>
            <a:endParaRPr lang="en-US" sz="1200" dirty="0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2239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57D49F2-35E9-404E-AFFC-BBA80C3E7210}" type="slidenum">
              <a:rPr lang="en-US" sz="1200" smtClean="0"/>
              <a:pPr eaLnBrk="1" hangingPunct="1"/>
              <a:t>30</a:t>
            </a:fld>
            <a:endParaRPr lang="en-US" sz="1200" dirty="0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48027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826D536-BC90-4493-BF98-F7A0B8D00333}" type="slidenum">
              <a:rPr lang="en-US" sz="1200" smtClean="0"/>
              <a:pPr eaLnBrk="1" hangingPunct="1"/>
              <a:t>31</a:t>
            </a:fld>
            <a:endParaRPr lang="en-US" sz="1200" dirty="0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1373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0441E29-9B29-4EB0-A785-D087C8833CD8}" type="slidenum">
              <a:rPr lang="en-US" sz="1200" smtClean="0"/>
              <a:pPr eaLnBrk="1" hangingPunct="1"/>
              <a:t>3</a:t>
            </a:fld>
            <a:endParaRPr lang="en-US" sz="1200" dirty="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41920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D932EDD-6B64-4CF9-AC5C-1D50D2B7378F}" type="slidenum">
              <a:rPr lang="en-US" sz="1200" smtClean="0"/>
              <a:pPr eaLnBrk="1" hangingPunct="1"/>
              <a:t>32</a:t>
            </a:fld>
            <a:endParaRPr lang="en-US" sz="1200" dirty="0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623044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C5992E5-32FC-4EC7-8A97-47E605F0290D}" type="slidenum">
              <a:rPr lang="en-US" sz="1200" smtClean="0"/>
              <a:pPr eaLnBrk="1" hangingPunct="1"/>
              <a:t>33</a:t>
            </a:fld>
            <a:endParaRPr lang="en-US" sz="1200" dirty="0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2838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5BE164A-C5D4-48BA-A015-1C0287A8F1D8}" type="slidenum">
              <a:rPr lang="en-US" sz="1200" smtClean="0"/>
              <a:pPr eaLnBrk="1" hangingPunct="1"/>
              <a:t>34</a:t>
            </a:fld>
            <a:endParaRPr lang="en-US" sz="1200" dirty="0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73400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AC84F64-2A84-4CD5-B062-988185D9FB39}" type="slidenum">
              <a:rPr lang="en-US" sz="1200" smtClean="0"/>
              <a:pPr eaLnBrk="1" hangingPunct="1"/>
              <a:t>35</a:t>
            </a:fld>
            <a:endParaRPr lang="en-US" sz="1200" dirty="0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36327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A5521DD-F04B-4972-87C8-A3871C3FA72E}" type="slidenum">
              <a:rPr lang="en-US" sz="1200" smtClean="0"/>
              <a:pPr eaLnBrk="1" hangingPunct="1"/>
              <a:t>36</a:t>
            </a:fld>
            <a:endParaRPr lang="en-US" sz="1200" dirty="0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9957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D51BB7E-4269-4835-B885-5CD1224B6335}" type="slidenum">
              <a:rPr lang="en-US" sz="1200" smtClean="0"/>
              <a:pPr eaLnBrk="1" hangingPunct="1"/>
              <a:t>37</a:t>
            </a:fld>
            <a:endParaRPr lang="en-US" sz="1200" dirty="0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57104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EFDA94D-BBA6-4D55-9539-F56BB329C726}" type="slidenum">
              <a:rPr lang="en-US" sz="1200" smtClean="0"/>
              <a:pPr eaLnBrk="1" hangingPunct="1"/>
              <a:t>39</a:t>
            </a:fld>
            <a:endParaRPr lang="en-US" sz="1200" dirty="0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56663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EFDA94D-BBA6-4D55-9539-F56BB329C726}" type="slidenum">
              <a:rPr lang="en-US" sz="1200">
                <a:solidFill>
                  <a:prstClr val="black"/>
                </a:solidFill>
              </a:rPr>
              <a:pPr eaLnBrk="1" hangingPunct="1"/>
              <a:t>40</a:t>
            </a:fld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40286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0DAEF35-2F8E-474B-959A-56D0B5A7C639}" type="slidenum">
              <a:rPr lang="en-US" sz="1200" smtClean="0"/>
              <a:pPr eaLnBrk="1" hangingPunct="1"/>
              <a:t>41</a:t>
            </a:fld>
            <a:endParaRPr lang="en-US" sz="1200" dirty="0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08674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CDDBBC6-A4B0-42FB-9646-4BCEF2E6A274}" type="slidenum">
              <a:rPr lang="en-US" sz="1200" smtClean="0"/>
              <a:pPr eaLnBrk="1" hangingPunct="1"/>
              <a:t>42</a:t>
            </a:fld>
            <a:endParaRPr lang="en-US" sz="1200" dirty="0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325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DD2E513-5B3F-424D-9189-A95DA86E10CF}" type="slidenum">
              <a:rPr lang="en-US" sz="1200" smtClean="0"/>
              <a:pPr eaLnBrk="1" hangingPunct="1"/>
              <a:t>4</a:t>
            </a:fld>
            <a:endParaRPr lang="en-US" sz="1200" dirty="0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497539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0C3B8C7-3ED7-4642-AA8F-83E92A1717F4}" type="slidenum">
              <a:rPr lang="en-US" sz="1200" smtClean="0"/>
              <a:pPr eaLnBrk="1" hangingPunct="1"/>
              <a:t>43</a:t>
            </a:fld>
            <a:endParaRPr lang="en-US" sz="1200" dirty="0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176221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C18E450-8B69-4406-9E5B-2D028B44A5E5}" type="slidenum">
              <a:rPr lang="en-US" sz="1200" smtClean="0"/>
              <a:pPr eaLnBrk="1" hangingPunct="1"/>
              <a:t>44</a:t>
            </a:fld>
            <a:endParaRPr lang="en-US" sz="1200" dirty="0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55754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B77D35D-105B-4931-BA89-A40C808B3277}" type="slidenum">
              <a:rPr lang="en-US" sz="1200" smtClean="0"/>
              <a:pPr eaLnBrk="1" hangingPunct="1"/>
              <a:t>45</a:t>
            </a:fld>
            <a:endParaRPr lang="en-US" sz="1200" dirty="0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1285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4D4725D-ECDD-41D6-8D08-CCFE81F880AB}" type="slidenum">
              <a:rPr lang="en-US" sz="1200" smtClean="0"/>
              <a:pPr eaLnBrk="1" hangingPunct="1"/>
              <a:t>46</a:t>
            </a:fld>
            <a:endParaRPr lang="en-US" sz="1200" dirty="0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87603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69E40A6-689F-4F49-9BEF-589A2A6EEDA5}" type="slidenum">
              <a:rPr lang="en-US" sz="1200" smtClean="0"/>
              <a:pPr eaLnBrk="1" hangingPunct="1"/>
              <a:t>47</a:t>
            </a:fld>
            <a:endParaRPr lang="en-US" sz="1200" dirty="0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34081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3570B6A-03C5-4A22-B93D-7D20F88C07BE}" type="slidenum">
              <a:rPr lang="en-US" sz="1200" smtClean="0"/>
              <a:pPr eaLnBrk="1" hangingPunct="1"/>
              <a:t>50</a:t>
            </a:fld>
            <a:endParaRPr lang="en-US" sz="1200" dirty="0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81120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C9314A9-5D93-4D3F-936A-46D7FEF0AAE9}" type="slidenum">
              <a:rPr lang="en-US" sz="1200" smtClean="0"/>
              <a:pPr eaLnBrk="1" hangingPunct="1"/>
              <a:t>51</a:t>
            </a:fld>
            <a:endParaRPr lang="en-US" sz="1200" dirty="0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66652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C5B3E46-9FF0-4A34-81B0-13A68FF51C95}" type="slidenum">
              <a:rPr lang="en-US" sz="1200" smtClean="0"/>
              <a:pPr eaLnBrk="1" hangingPunct="1"/>
              <a:t>52</a:t>
            </a:fld>
            <a:endParaRPr lang="en-US" sz="1200" dirty="0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60566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10DFECB-9FE1-4E69-A167-44232A745F01}" type="slidenum">
              <a:rPr lang="en-US" sz="1200" smtClean="0"/>
              <a:pPr eaLnBrk="1" hangingPunct="1"/>
              <a:t>53</a:t>
            </a:fld>
            <a:endParaRPr lang="en-US" sz="1200" dirty="0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184503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B7F8DAC-F641-4F6D-9182-A9236020B2F6}" type="slidenum">
              <a:rPr lang="en-US" sz="1200" smtClean="0"/>
              <a:pPr eaLnBrk="1" hangingPunct="1"/>
              <a:t>54</a:t>
            </a:fld>
            <a:endParaRPr lang="en-US" sz="1200" dirty="0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18052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CBF000F-F935-476C-BC2E-AAEE9639C005}" type="slidenum">
              <a:rPr lang="en-US" sz="1200" smtClean="0"/>
              <a:pPr eaLnBrk="1" hangingPunct="1"/>
              <a:t>5</a:t>
            </a:fld>
            <a:endParaRPr lang="en-US" sz="1200" dirty="0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3854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5C704A9-9B1E-4354-932F-BB77CE3BDC22}" type="slidenum">
              <a:rPr lang="en-US" sz="1200" smtClean="0"/>
              <a:pPr eaLnBrk="1" hangingPunct="1"/>
              <a:t>55</a:t>
            </a:fld>
            <a:endParaRPr lang="en-US" sz="1200" dirty="0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98503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D2B0C65-3BC1-4079-BA95-4FD68F70197A}" type="slidenum">
              <a:rPr lang="en-US" sz="1200" smtClean="0"/>
              <a:pPr eaLnBrk="1" hangingPunct="1"/>
              <a:t>56</a:t>
            </a:fld>
            <a:endParaRPr lang="en-US" sz="1200" dirty="0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01500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D2B0C65-3BC1-4079-BA95-4FD68F70197A}" type="slidenum">
              <a:rPr lang="en-US" sz="1200">
                <a:solidFill>
                  <a:prstClr val="black"/>
                </a:solidFill>
              </a:rPr>
              <a:pPr eaLnBrk="1" hangingPunct="1"/>
              <a:t>57</a:t>
            </a:fld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652960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E443DDC-608B-4881-B8E1-B590889AC916}" type="slidenum">
              <a:rPr lang="en-US" sz="1200" smtClean="0"/>
              <a:pPr eaLnBrk="1" hangingPunct="1"/>
              <a:t>58</a:t>
            </a:fld>
            <a:endParaRPr lang="en-US" sz="1200" dirty="0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1945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9DE3324-EC8C-4665-A186-D8D4A50D864A}" type="slidenum">
              <a:rPr lang="en-US" sz="1200" smtClean="0"/>
              <a:pPr eaLnBrk="1" hangingPunct="1"/>
              <a:t>59</a:t>
            </a:fld>
            <a:endParaRPr lang="en-US" sz="1200" dirty="0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57623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73FA44D-F31B-4926-86FC-85772B4059D5}" type="slidenum">
              <a:rPr lang="en-US" sz="1200" smtClean="0"/>
              <a:pPr eaLnBrk="1" hangingPunct="1"/>
              <a:t>60</a:t>
            </a:fld>
            <a:endParaRPr lang="en-US" sz="1200" dirty="0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59770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EEA4D1C-9B60-4983-8B17-9D5E811E4636}" type="slidenum">
              <a:rPr lang="en-US" sz="1200" smtClean="0"/>
              <a:pPr eaLnBrk="1" hangingPunct="1"/>
              <a:t>61</a:t>
            </a:fld>
            <a:endParaRPr lang="en-US" sz="1200" dirty="0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66575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AA7C068-5C21-437D-9638-0737DBAB0FF6}" type="slidenum">
              <a:rPr lang="en-US" sz="1200" smtClean="0"/>
              <a:pPr eaLnBrk="1" hangingPunct="1"/>
              <a:t>62</a:t>
            </a:fld>
            <a:endParaRPr lang="en-US" sz="1200" dirty="0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7920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11E28A5-B6DC-4810-91BB-524404D5ECA3}" type="slidenum">
              <a:rPr lang="en-US" sz="1200" smtClean="0"/>
              <a:pPr eaLnBrk="1" hangingPunct="1"/>
              <a:t>63</a:t>
            </a:fld>
            <a:endParaRPr lang="en-US" sz="1200" dirty="0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86939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52660EC-307C-4BFD-A2F6-8AAE9F876D89}" type="slidenum">
              <a:rPr lang="en-US" sz="1200" smtClean="0"/>
              <a:pPr eaLnBrk="1" hangingPunct="1"/>
              <a:t>66</a:t>
            </a:fld>
            <a:endParaRPr lang="en-US" sz="1200" dirty="0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8394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D32ECD9-2D1B-470E-9569-22425039F3F8}" type="slidenum">
              <a:rPr lang="en-US" sz="1200" smtClean="0"/>
              <a:pPr eaLnBrk="1" hangingPunct="1"/>
              <a:t>6</a:t>
            </a:fld>
            <a:endParaRPr lang="en-US" sz="1200" dirty="0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34325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5233454-5C6B-4CF7-A864-74C427092FB2}" type="slidenum">
              <a:rPr lang="en-US" sz="1200" smtClean="0"/>
              <a:pPr eaLnBrk="1" hangingPunct="1"/>
              <a:t>67</a:t>
            </a:fld>
            <a:endParaRPr lang="en-US" sz="1200" dirty="0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424076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EFC106A-9744-448D-A86F-87993F687913}" type="slidenum">
              <a:rPr lang="en-US" sz="1200" smtClean="0"/>
              <a:pPr eaLnBrk="1" hangingPunct="1"/>
              <a:t>68</a:t>
            </a:fld>
            <a:endParaRPr lang="en-US" sz="1200" dirty="0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86842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18FA1C2-216D-4798-B399-BD432199F623}" type="slidenum">
              <a:rPr lang="en-US" sz="1200" smtClean="0"/>
              <a:pPr eaLnBrk="1" hangingPunct="1"/>
              <a:t>69</a:t>
            </a:fld>
            <a:endParaRPr lang="en-US" sz="1200" dirty="0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35596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B783D2B-5A22-4BB9-86AB-DFA9173A72F3}" type="slidenum">
              <a:rPr lang="en-US" sz="1200" smtClean="0"/>
              <a:pPr eaLnBrk="1" hangingPunct="1"/>
              <a:t>70</a:t>
            </a:fld>
            <a:endParaRPr lang="en-US" sz="1200" dirty="0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836280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D262F70-08F9-474B-B010-32984EC9927B}" type="slidenum">
              <a:rPr lang="en-US" sz="1200" smtClean="0"/>
              <a:pPr eaLnBrk="1" hangingPunct="1"/>
              <a:t>71</a:t>
            </a:fld>
            <a:endParaRPr lang="en-US" sz="1200" dirty="0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905023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3637367-DE82-47A4-84F1-9B60F9951C8E}" type="slidenum">
              <a:rPr lang="en-US" sz="1200" smtClean="0"/>
              <a:pPr eaLnBrk="1" hangingPunct="1"/>
              <a:t>72</a:t>
            </a:fld>
            <a:endParaRPr lang="en-US" sz="1200" dirty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30930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9ACD402-C5D8-4CFC-9539-723CF7C3100B}" type="slidenum">
              <a:rPr lang="en-US" sz="1200" smtClean="0"/>
              <a:pPr eaLnBrk="1" hangingPunct="1"/>
              <a:t>74</a:t>
            </a:fld>
            <a:endParaRPr lang="en-US" sz="1200" dirty="0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3468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0BC9106-0EE2-447D-B7F6-CEEF6F9BCF6D}" type="slidenum">
              <a:rPr lang="en-US" sz="1200" smtClean="0"/>
              <a:pPr eaLnBrk="1" hangingPunct="1"/>
              <a:t>75</a:t>
            </a:fld>
            <a:endParaRPr lang="en-US" sz="1200" dirty="0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33485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0BC9106-0EE2-447D-B7F6-CEEF6F9BCF6D}" type="slidenum">
              <a:rPr lang="en-US" sz="1200" smtClean="0"/>
              <a:pPr eaLnBrk="1" hangingPunct="1"/>
              <a:t>76</a:t>
            </a:fld>
            <a:endParaRPr lang="en-US" sz="1200" dirty="0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59661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7487EC9-66B4-4E20-8BC5-9085F6D3E1B5}" type="slidenum">
              <a:rPr lang="en-US" sz="1200" smtClean="0"/>
              <a:pPr eaLnBrk="1" hangingPunct="1"/>
              <a:t>77</a:t>
            </a:fld>
            <a:endParaRPr lang="en-US" sz="1200" dirty="0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53609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CDD99F6-A219-45AF-9040-1D97D614A09B}" type="slidenum">
              <a:rPr lang="en-US" sz="1200" smtClean="0"/>
              <a:pPr eaLnBrk="1" hangingPunct="1"/>
              <a:t>7</a:t>
            </a:fld>
            <a:endParaRPr lang="en-US" sz="1200" dirty="0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91741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A80F9C3-8683-4A2F-BDA5-DEEBA110E9DE}" type="slidenum">
              <a:rPr lang="en-US" sz="1200" smtClean="0"/>
              <a:pPr eaLnBrk="1" hangingPunct="1"/>
              <a:t>82</a:t>
            </a:fld>
            <a:endParaRPr lang="en-US" sz="1200" dirty="0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34630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DB7BE76-5425-4E4C-A5E3-963B16CF230D}" type="slidenum">
              <a:rPr lang="en-US" sz="1200" smtClean="0"/>
              <a:pPr eaLnBrk="1" hangingPunct="1"/>
              <a:t>83</a:t>
            </a:fld>
            <a:endParaRPr lang="en-US" sz="1200" dirty="0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9608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BFCF90E-CF2E-42F7-B66B-97F94EC49546}" type="slidenum">
              <a:rPr lang="en-US" sz="1200" smtClean="0"/>
              <a:pPr eaLnBrk="1" hangingPunct="1"/>
              <a:t>8</a:t>
            </a:fld>
            <a:endParaRPr lang="en-US" sz="1200" dirty="0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4972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5C424A3-61D0-4043-A96D-1AF55C6921C5}" type="slidenum">
              <a:rPr lang="en-US" sz="1200" smtClean="0"/>
              <a:pPr eaLnBrk="1" hangingPunct="1"/>
              <a:t>9</a:t>
            </a:fld>
            <a:endParaRPr lang="en-US" sz="1200" dirty="0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8174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solidFill>
                  <a:srgbClr val="000066"/>
                </a:solidFill>
              </a:defRPr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09518-B458-4340-AACA-067BED502D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649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solidFill>
                  <a:srgbClr val="000066"/>
                </a:solidFill>
              </a:defRPr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E1EFF-1384-4FCD-B906-92BB64115A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83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solidFill>
                  <a:srgbClr val="000066"/>
                </a:solidFill>
              </a:defRPr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37482C-EA7F-4361-B2F1-7BBABC8FD3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43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solidFill>
                  <a:srgbClr val="000066"/>
                </a:solidFill>
              </a:defRPr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F9B972-F1B4-4A2D-84C8-16D29918D6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672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solidFill>
                  <a:srgbClr val="000066"/>
                </a:solidFill>
              </a:defRPr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E54149-6E2E-4231-8A26-6C4891650B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3939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solidFill>
                  <a:srgbClr val="000066"/>
                </a:solidFill>
              </a:defRPr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92FA71-7C7E-4D5F-905F-075459B74CE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60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solidFill>
                  <a:srgbClr val="000066"/>
                </a:solidFill>
              </a:defRPr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4C752-2015-4E61-8121-2DC52C30A79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18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solidFill>
                  <a:srgbClr val="000066"/>
                </a:solidFill>
              </a:defRPr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3B246-8143-42AF-AA46-7CDC995F45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85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solidFill>
                  <a:srgbClr val="000066"/>
                </a:solidFill>
              </a:defRPr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F661AB-AD5A-439A-AED2-AD0E61ED05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04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solidFill>
                  <a:srgbClr val="000066"/>
                </a:solidFill>
              </a:defRPr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E32B49-6646-4958-805A-C7C54119C70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988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solidFill>
                  <a:srgbClr val="000066"/>
                </a:solidFill>
              </a:defRPr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B1A574-0C06-4DF8-986C-48439620ED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19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solidFill>
                  <a:srgbClr val="000066"/>
                </a:solidFill>
              </a:defRPr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7C8E9-DBBD-416F-BBB6-1780FA22BF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97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solidFill>
                  <a:srgbClr val="000066"/>
                </a:solidFill>
              </a:defRPr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9E8EB7-CF0A-4366-84A5-2244FFA3B3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79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solidFill>
                  <a:srgbClr val="000066"/>
                </a:solidFill>
              </a:defRPr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C9232-3397-4AFA-9313-9D11CEDE6D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62484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66"/>
                </a:solidFill>
              </a:defRPr>
            </a:lvl1pPr>
          </a:lstStyle>
          <a:p>
            <a:pPr>
              <a:defRPr/>
            </a:pPr>
            <a:r>
              <a:rPr lang="en-US" dirty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292BB816-0ED5-4C75-B673-9F689546B80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993" y="-4281"/>
            <a:ext cx="381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381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63000" y="0"/>
            <a:ext cx="381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5715000" y="62484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tx1"/>
                </a:solidFill>
              </a:rPr>
              <a:t>© 2016 Cengage Learning®. May not be scanned, copied or duplicated, or posted to a publicly accessible website, in whole or in part</a:t>
            </a:r>
            <a:endParaRPr lang="en-US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fixitwizkid.com/threads/your-guide-to-megabytes-gigabytes-terabytes-yottabyte-exabyte-petabyte-zettabyte.8062/" TargetMode="External"/><Relationship Id="rId2" Type="http://schemas.openxmlformats.org/officeDocument/2006/relationships/hyperlink" Target="http://msdn.microsoft.com/en-us/library/xzf533w0(VS.71).aspx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mingvideotutorials.com/csharp/csharp-introduction" TargetMode="External"/><Relationship Id="rId2" Type="http://schemas.openxmlformats.org/officeDocument/2006/relationships/hyperlink" Target="http://software.ac.uk/resources/guides/writing-readable-source-code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FE22C4E-5FB4-4648-A4D8-066F4E2E40C2}" type="slidenum">
              <a:rPr lang="en-US" sz="1400" smtClean="0"/>
              <a:pPr eaLnBrk="1" hangingPunct="1"/>
              <a:t>1</a:t>
            </a:fld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78" y="0"/>
            <a:ext cx="9188355" cy="7182036"/>
          </a:xfrm>
          <a:prstGeom prst="rect">
            <a:avLst/>
          </a:prstGeom>
        </p:spPr>
      </p:pic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0" y="594360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b="1" dirty="0"/>
              <a:t>C# Programming:</a:t>
            </a:r>
            <a:r>
              <a:rPr lang="en-US" sz="2000" b="1" dirty="0"/>
              <a:t> From Problem Analysis to Program Design </a:t>
            </a:r>
          </a:p>
          <a:p>
            <a:pPr algn="ctr"/>
            <a:r>
              <a:rPr lang="en-US" sz="2000" b="1" dirty="0" smtClean="0"/>
              <a:t>5</a:t>
            </a:r>
            <a:r>
              <a:rPr lang="en-US" sz="2000" b="1" baseline="30000" dirty="0" smtClean="0"/>
              <a:t>th</a:t>
            </a:r>
            <a:r>
              <a:rPr lang="en-US" sz="2000" b="1" dirty="0" smtClean="0"/>
              <a:t> Edition</a:t>
            </a:r>
            <a:endParaRPr lang="en-US" sz="2000" b="1" dirty="0"/>
          </a:p>
          <a:p>
            <a:endParaRPr lang="en-US" dirty="0"/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4495800" y="3124200"/>
            <a:ext cx="4114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4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4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40000"/>
              </a:spcBef>
              <a:spcAft>
                <a:spcPct val="0"/>
              </a:spcAft>
              <a:buNone/>
              <a:defRPr sz="2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4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40000"/>
              </a:spcBef>
              <a:spcAft>
                <a:spcPct val="0"/>
              </a:spcAft>
              <a:buNone/>
              <a:defRPr sz="22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40000"/>
              </a:spcBef>
              <a:spcAft>
                <a:spcPct val="0"/>
              </a:spcAft>
              <a:buNone/>
              <a:defRPr sz="22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40000"/>
              </a:spcBef>
              <a:spcAft>
                <a:spcPct val="0"/>
              </a:spcAft>
              <a:buNone/>
              <a:defRPr sz="22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40000"/>
              </a:spcBef>
              <a:spcAft>
                <a:spcPct val="0"/>
              </a:spcAft>
              <a:buNone/>
              <a:defRPr sz="22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40000"/>
              </a:spcBef>
              <a:spcAft>
                <a:spcPct val="0"/>
              </a:spcAft>
              <a:buNone/>
              <a:defRPr sz="2200">
                <a:solidFill>
                  <a:schemeClr val="tx1"/>
                </a:solidFill>
                <a:latin typeface="+mn-lt"/>
              </a:defRPr>
            </a:lvl9pPr>
          </a:lstStyle>
          <a:p>
            <a:pPr algn="l" eaLnBrk="1" hangingPunct="1">
              <a:lnSpc>
                <a:spcPct val="80000"/>
              </a:lnSpc>
            </a:pPr>
            <a:r>
              <a:rPr lang="en-US" sz="3600" b="1" dirty="0"/>
              <a:t>Data Types 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3600" b="1" dirty="0"/>
              <a:t>and 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3600" b="1" dirty="0"/>
              <a:t>Expressions</a:t>
            </a: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0" y="3200400"/>
            <a:ext cx="2057400" cy="1143000"/>
          </a:xfrm>
        </p:spPr>
        <p:txBody>
          <a:bodyPr/>
          <a:lstStyle/>
          <a:p>
            <a:pPr eaLnBrk="1" hangingPunct="1"/>
            <a:r>
              <a:rPr lang="en-US" sz="20800" b="1" dirty="0" smtClean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8977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C1B505B-F2D4-4424-B895-7241381E897B}" type="slidenum">
              <a:rPr lang="en-US" sz="1400" smtClean="0"/>
              <a:pPr eaLnBrk="1" hangingPunct="1"/>
              <a:t>10</a:t>
            </a:fld>
            <a:endParaRPr lang="en-US" sz="1400" dirty="0" smtClean="0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Data Representation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7543800" cy="4746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6800" y="58674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Table 2-2  </a:t>
            </a:r>
            <a:r>
              <a:rPr lang="en-US" dirty="0" smtClean="0"/>
              <a:t>Common abbreviations for data representations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1D482DC-47D0-4E97-AEFE-21814AF4AEB7}" type="slidenum">
              <a:rPr lang="en-US" sz="1400" smtClean="0"/>
              <a:pPr eaLnBrk="1" hangingPunct="1"/>
              <a:t>11</a:t>
            </a:fld>
            <a:endParaRPr lang="en-US" sz="1400" dirty="0" smtClean="0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Memory Locations for Data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800" dirty="0" smtClean="0"/>
              <a:t>Identifier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600" dirty="0" smtClean="0"/>
              <a:t>Name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600" dirty="0" smtClean="0"/>
              <a:t>Rules for creating an identifier</a:t>
            </a:r>
          </a:p>
          <a:p>
            <a:pPr lvl="2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dirty="0" smtClean="0"/>
              <a:t>Combination of alphabetic characters (a-z and A-Z), numeric digits (0-9), and the underscore  </a:t>
            </a:r>
          </a:p>
          <a:p>
            <a:pPr lvl="2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dirty="0" smtClean="0"/>
              <a:t>First character in the name may not be numeric </a:t>
            </a:r>
          </a:p>
          <a:p>
            <a:pPr lvl="2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dirty="0" smtClean="0"/>
              <a:t>No embedded spaces – concatenate (append) words together </a:t>
            </a:r>
          </a:p>
          <a:p>
            <a:pPr lvl="2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dirty="0" smtClean="0"/>
              <a:t>Keywords cannot be used</a:t>
            </a:r>
          </a:p>
          <a:p>
            <a:pPr lvl="2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dirty="0" smtClean="0"/>
              <a:t>Use the case of the character to your advantage </a:t>
            </a:r>
          </a:p>
          <a:p>
            <a:pPr lvl="2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dirty="0" smtClean="0"/>
              <a:t>Be descriptive with meaningful names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4B2BD11-CCE3-48E2-954D-CBBF44811F04}" type="slidenum">
              <a:rPr lang="en-US" sz="1400" smtClean="0"/>
              <a:pPr eaLnBrk="1" hangingPunct="1"/>
              <a:t>12</a:t>
            </a:fld>
            <a:endParaRPr lang="en-US" sz="1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6200"/>
            <a:ext cx="6629400" cy="6728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Reserved Words in C#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/>
              <a:t>Contextual keywords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US" sz="2600" dirty="0"/>
              <a:t>As powerful as regular keywords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US" sz="2600" dirty="0"/>
              <a:t>Contextual keywords have special meaning only when used in a specific context; other times they can be used as identifiers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endParaRPr lang="en-US" sz="2600" dirty="0"/>
          </a:p>
          <a:p>
            <a:endParaRPr lang="en-US" dirty="0"/>
          </a:p>
        </p:txBody>
      </p:sp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558EDD6-C464-4F3A-9A03-5E759C6F5290}" type="slidenum">
              <a:rPr lang="en-US" sz="1400" smtClean="0"/>
              <a:pPr eaLnBrk="1" hangingPunct="1"/>
              <a:t>13</a:t>
            </a:fld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534C752-2015-4E61-8121-2DC52C30A79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0"/>
            <a:ext cx="802463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Naming Conventions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pPr>
              <a:spcBef>
                <a:spcPct val="40000"/>
              </a:spcBef>
            </a:pPr>
            <a:r>
              <a:rPr lang="en-US" sz="2800" dirty="0"/>
              <a:t>Pascal case</a:t>
            </a:r>
          </a:p>
          <a:p>
            <a:pPr lvl="1">
              <a:spcBef>
                <a:spcPct val="40000"/>
              </a:spcBef>
            </a:pPr>
            <a:r>
              <a:rPr lang="en-US" sz="2600" dirty="0"/>
              <a:t>First letter of each word capitalized</a:t>
            </a:r>
          </a:p>
          <a:p>
            <a:pPr lvl="1">
              <a:spcBef>
                <a:spcPct val="40000"/>
              </a:spcBef>
            </a:pPr>
            <a:r>
              <a:rPr lang="en-US" sz="2600" dirty="0"/>
              <a:t>Class, method, namespace, and properties identifiers</a:t>
            </a:r>
          </a:p>
          <a:p>
            <a:pPr>
              <a:spcBef>
                <a:spcPct val="40000"/>
              </a:spcBef>
            </a:pPr>
            <a:r>
              <a:rPr lang="en-US" sz="2800" dirty="0"/>
              <a:t>Camel case </a:t>
            </a:r>
          </a:p>
          <a:p>
            <a:pPr lvl="1">
              <a:spcBef>
                <a:spcPct val="40000"/>
              </a:spcBef>
            </a:pPr>
            <a:r>
              <a:rPr lang="en-US" sz="2600" dirty="0"/>
              <a:t>Hungarian notation </a:t>
            </a:r>
          </a:p>
          <a:p>
            <a:pPr lvl="1">
              <a:spcBef>
                <a:spcPct val="40000"/>
              </a:spcBef>
            </a:pPr>
            <a:r>
              <a:rPr lang="en-US" sz="2600" dirty="0"/>
              <a:t>First letter of identifier lowercase; first letter of subsequent concatenated words capitalized</a:t>
            </a:r>
          </a:p>
          <a:p>
            <a:pPr lvl="1">
              <a:spcBef>
                <a:spcPct val="40000"/>
              </a:spcBef>
            </a:pPr>
            <a:r>
              <a:rPr lang="en-US" sz="2600" dirty="0"/>
              <a:t>Variables and objects</a:t>
            </a:r>
          </a:p>
          <a:p>
            <a:endParaRPr lang="en-US" dirty="0"/>
          </a:p>
        </p:txBody>
      </p:sp>
      <p:sp>
        <p:nvSpPr>
          <p:cNvPr id="296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8CBEBF7-5A07-4E57-8A9D-F95F072E7931}" type="slidenum">
              <a:rPr lang="en-US" sz="1400" smtClean="0"/>
              <a:pPr eaLnBrk="1" hangingPunct="1"/>
              <a:t>15</a:t>
            </a:fld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3830D90-B59D-4BAC-AFFC-973C16DFD875}" type="slidenum">
              <a:rPr lang="en-US" sz="1400" smtClean="0"/>
              <a:pPr eaLnBrk="1" hangingPunct="1"/>
              <a:t>16</a:t>
            </a:fld>
            <a:endParaRPr lang="en-US" sz="1400" dirty="0" smtClean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Naming Conventions (</a:t>
            </a:r>
            <a:r>
              <a:rPr lang="en-US" sz="2800" dirty="0" smtClean="0"/>
              <a:t>continued</a:t>
            </a:r>
            <a:r>
              <a:rPr lang="en-US" dirty="0" smtClean="0"/>
              <a:t>) </a:t>
            </a:r>
          </a:p>
        </p:txBody>
      </p:sp>
      <p:sp>
        <p:nvSpPr>
          <p:cNvPr id="30725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60000"/>
              </a:spcBef>
              <a:buFontTx/>
              <a:buChar char="•"/>
            </a:pPr>
            <a:r>
              <a:rPr lang="en-US" sz="2800" dirty="0"/>
              <a:t>Uppercase</a:t>
            </a:r>
            <a:r>
              <a:rPr lang="en-US" sz="3200" dirty="0"/>
              <a:t> </a:t>
            </a:r>
          </a:p>
          <a:p>
            <a:pPr marL="742950" lvl="1" indent="-285750">
              <a:spcBef>
                <a:spcPct val="60000"/>
              </a:spcBef>
              <a:buFontTx/>
              <a:buChar char="–"/>
            </a:pPr>
            <a:r>
              <a:rPr lang="en-US" sz="2600" dirty="0"/>
              <a:t>Every character is uppercase</a:t>
            </a:r>
          </a:p>
          <a:p>
            <a:pPr marL="742950" lvl="1" indent="-285750">
              <a:spcBef>
                <a:spcPct val="60000"/>
              </a:spcBef>
              <a:buFontTx/>
              <a:buChar char="–"/>
            </a:pPr>
            <a:r>
              <a:rPr lang="en-US" sz="2600" dirty="0"/>
              <a:t>Constant literals and for identifiers that consist of two or fewer letters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3174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364E3A5-D34F-4F04-A5B8-DA2529C481BE}" type="slidenum">
              <a:rPr lang="en-US" sz="1400" smtClean="0"/>
              <a:pPr eaLnBrk="1" hangingPunct="1"/>
              <a:t>17</a:t>
            </a:fld>
            <a:endParaRPr lang="en-US" sz="1400" dirty="0" smtClean="0"/>
          </a:p>
        </p:txBody>
      </p:sp>
      <p:sp>
        <p:nvSpPr>
          <p:cNvPr id="31748" name="Rectangle 11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610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Examples of Valid Names (Identifiers)  </a:t>
            </a:r>
          </a:p>
        </p:txBody>
      </p:sp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3" y="1523999"/>
            <a:ext cx="7311387" cy="433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19400" y="579120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Table 2-5  </a:t>
            </a:r>
            <a:r>
              <a:rPr lang="en-US" dirty="0" smtClean="0"/>
              <a:t>Valid identifiers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3277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6536E9A-D789-485C-9B06-7C00AB74BBCD}" type="slidenum">
              <a:rPr lang="en-US" sz="1400" smtClean="0"/>
              <a:pPr eaLnBrk="1" hangingPunct="1"/>
              <a:t>18</a:t>
            </a:fld>
            <a:endParaRPr lang="en-US" sz="1400" dirty="0" smtClean="0"/>
          </a:p>
        </p:txBody>
      </p:sp>
      <p:sp>
        <p:nvSpPr>
          <p:cNvPr id="32772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8991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Examples of Invalid Names (Identifiers)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43200" y="5872578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Table 2-6   </a:t>
            </a:r>
            <a:r>
              <a:rPr lang="en-US" dirty="0" smtClean="0"/>
              <a:t>Invalid identifier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3" y="1506504"/>
            <a:ext cx="8006779" cy="4208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337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38911C5-9EFB-4ACC-9D57-373DAC5D94AC}" type="slidenum">
              <a:rPr lang="en-US" sz="1400" smtClean="0"/>
              <a:pPr eaLnBrk="1" hangingPunct="1"/>
              <a:t>19</a:t>
            </a:fld>
            <a:endParaRPr lang="en-US" sz="1400" dirty="0" smtClean="0"/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Variables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495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sz="2800" dirty="0" smtClean="0"/>
              <a:t>Area in computer memory where a value of a particular data type can be stored</a:t>
            </a:r>
          </a:p>
          <a:p>
            <a:pPr lvl="1"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sz="2600" dirty="0" smtClean="0"/>
              <a:t>Declare a variable </a:t>
            </a:r>
          </a:p>
          <a:p>
            <a:pPr lvl="1"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sz="2600" dirty="0" smtClean="0"/>
              <a:t>Allocate memory 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sz="2800" dirty="0" smtClean="0"/>
              <a:t>Syntax </a:t>
            </a:r>
          </a:p>
          <a:p>
            <a:pPr lvl="1"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sz="2600" dirty="0" smtClean="0"/>
              <a:t>type identifier;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sz="2800" dirty="0" smtClean="0"/>
              <a:t>Compile-time initialization </a:t>
            </a:r>
          </a:p>
          <a:p>
            <a:pPr lvl="1"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sz="2600" dirty="0" smtClean="0"/>
              <a:t>Initialize a variable when it is declared</a:t>
            </a:r>
          </a:p>
          <a:p>
            <a:pPr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sz="2800" dirty="0" smtClean="0"/>
              <a:t>Syntax </a:t>
            </a:r>
          </a:p>
          <a:p>
            <a:pPr lvl="1" eaLnBrk="1" hangingPunct="1">
              <a:lnSpc>
                <a:spcPct val="80000"/>
              </a:lnSpc>
              <a:spcBef>
                <a:spcPct val="40000"/>
              </a:spcBef>
            </a:pPr>
            <a:r>
              <a:rPr lang="en-US" sz="2600" dirty="0" smtClean="0"/>
              <a:t>type identifier = expression;  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CB138B7-6D75-4DB9-BE45-4EFF5E35AD5E}" type="slidenum">
              <a:rPr lang="en-US" sz="1400" smtClean="0"/>
              <a:pPr eaLnBrk="1" hangingPunct="1"/>
              <a:t>2</a:t>
            </a:fld>
            <a:endParaRPr lang="en-US" sz="1400" dirty="0" smtClean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Objectives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4495800"/>
          </a:xfrm>
        </p:spPr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en-US" sz="2800" dirty="0" smtClean="0"/>
              <a:t>Examine how computers represent data</a:t>
            </a:r>
          </a:p>
          <a:p>
            <a:pPr eaLnBrk="1" hangingPunct="1">
              <a:spcBef>
                <a:spcPct val="40000"/>
              </a:spcBef>
            </a:pPr>
            <a:r>
              <a:rPr lang="en-US" sz="2800" dirty="0" smtClean="0"/>
              <a:t>Declare memory locations for data</a:t>
            </a:r>
          </a:p>
          <a:p>
            <a:pPr eaLnBrk="1" hangingPunct="1">
              <a:spcBef>
                <a:spcPct val="40000"/>
              </a:spcBef>
            </a:pPr>
            <a:r>
              <a:rPr lang="en-US" sz="2800" dirty="0" smtClean="0"/>
              <a:t>Explore the relationship between classes, objects, and types</a:t>
            </a:r>
          </a:p>
          <a:p>
            <a:pPr eaLnBrk="1" hangingPunct="1">
              <a:spcBef>
                <a:spcPct val="40000"/>
              </a:spcBef>
            </a:pPr>
            <a:r>
              <a:rPr lang="en-US" sz="2800" dirty="0" smtClean="0"/>
              <a:t>Use predefined data types</a:t>
            </a:r>
          </a:p>
          <a:p>
            <a:pPr eaLnBrk="1" hangingPunct="1">
              <a:spcBef>
                <a:spcPct val="40000"/>
              </a:spcBef>
            </a:pPr>
            <a:r>
              <a:rPr lang="en-US" sz="2800" dirty="0" smtClean="0"/>
              <a:t>Use integral data types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Types, Classes, and Objects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en-US" sz="2800" dirty="0" smtClean="0"/>
              <a:t>Type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sz="2400" dirty="0" smtClean="0"/>
              <a:t>C# has more than one type of number 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sz="2400" dirty="0" smtClean="0"/>
              <a:t>int type is a whole number 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sz="2400" dirty="0" smtClean="0"/>
              <a:t>Floating-point types can have a fractional portion </a:t>
            </a:r>
          </a:p>
          <a:p>
            <a:pPr eaLnBrk="1" hangingPunct="1">
              <a:spcBef>
                <a:spcPct val="40000"/>
              </a:spcBef>
            </a:pPr>
            <a:r>
              <a:rPr lang="en-US" sz="2800" dirty="0" smtClean="0"/>
              <a:t>Types are actually implemented through classes</a:t>
            </a:r>
            <a:r>
              <a:rPr lang="en-US" dirty="0" smtClean="0"/>
              <a:t> 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sz="2400" dirty="0" smtClean="0"/>
              <a:t>One-to-one correspondence between a class and a type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sz="2400" dirty="0" smtClean="0"/>
              <a:t>Simple data type such as int, implemented as a class</a:t>
            </a:r>
            <a:r>
              <a:rPr lang="en-US" dirty="0" smtClean="0"/>
              <a:t>  </a:t>
            </a:r>
            <a:endParaRPr lang="en-US" sz="2400" dirty="0" smtClean="0">
              <a:solidFill>
                <a:srgbClr val="339966"/>
              </a:solidFill>
              <a:latin typeface="Courier"/>
            </a:endParaRP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7FD9FEE-012B-4AAB-AB80-13FCDC15219E}" type="slidenum">
              <a:rPr lang="en-US" sz="1400" smtClean="0"/>
              <a:pPr eaLnBrk="1" hangingPunct="1"/>
              <a:t>20</a:t>
            </a:fld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Types, Classes, and Objects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2800" dirty="0" smtClean="0"/>
              <a:t>Instance of a class </a:t>
            </a:r>
            <a:r>
              <a:rPr lang="en-US" sz="2800" dirty="0" smtClean="0">
                <a:cs typeface="Times New Roman" pitchFamily="18" charset="0"/>
              </a:rPr>
              <a:t>→ object</a:t>
            </a:r>
            <a:r>
              <a:rPr lang="en-US" sz="2800" dirty="0" smtClean="0"/>
              <a:t> </a:t>
            </a:r>
          </a:p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2800" dirty="0" smtClean="0"/>
              <a:t>A class includes more than just data </a:t>
            </a:r>
          </a:p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sz="2800" dirty="0" smtClean="0"/>
              <a:t>Encapsulation </a:t>
            </a:r>
            <a:r>
              <a:rPr lang="en-US" sz="2800" dirty="0" smtClean="0">
                <a:cs typeface="Times New Roman" pitchFamily="18" charset="0"/>
              </a:rPr>
              <a:t>→ packaging </a:t>
            </a:r>
            <a:r>
              <a:rPr lang="en-US" sz="2800" dirty="0" smtClean="0"/>
              <a:t>of data and behaviors into a single or unit</a:t>
            </a:r>
            <a:r>
              <a:rPr lang="en-US" sz="2800" dirty="0" smtClean="0">
                <a:cs typeface="Times New Roman" pitchFamily="18" charset="0"/>
              </a:rPr>
              <a:t>→class</a:t>
            </a:r>
            <a:r>
              <a:rPr lang="en-US" sz="2800" dirty="0" smtClean="0"/>
              <a:t> </a:t>
            </a:r>
          </a:p>
        </p:txBody>
      </p:sp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358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AD2C396-C71C-4DE3-AC21-D7BF28A8B728}" type="slidenum">
              <a:rPr lang="en-US" sz="1400" smtClean="0"/>
              <a:pPr eaLnBrk="1" hangingPunct="1"/>
              <a:t>21</a:t>
            </a:fld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76744B7-D9FE-405C-8B59-FE86CA0BF4CF}" type="slidenum">
              <a:rPr lang="en-US" sz="1400" smtClean="0"/>
              <a:pPr eaLnBrk="1" hangingPunct="1"/>
              <a:t>22</a:t>
            </a:fld>
            <a:endParaRPr lang="en-US" sz="1400" dirty="0" smtClean="0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153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Type, Class, and Object Examples</a:t>
            </a:r>
            <a:r>
              <a:rPr lang="en-US" sz="4000" dirty="0" smtClean="0"/>
              <a:t> </a:t>
            </a:r>
          </a:p>
        </p:txBody>
      </p:sp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3" y="2057400"/>
            <a:ext cx="8189807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0" y="4876800"/>
            <a:ext cx="60960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Table 2-7</a:t>
            </a:r>
            <a:r>
              <a:rPr lang="en-US" dirty="0"/>
              <a:t> </a:t>
            </a:r>
            <a:r>
              <a:rPr lang="en-US" dirty="0" smtClean="0"/>
              <a:t> Sample data types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049C86C-7655-4103-B6B4-E53DEF0CE76F}" type="slidenum">
              <a:rPr lang="en-US" sz="1400" smtClean="0"/>
              <a:pPr eaLnBrk="1" hangingPunct="1"/>
              <a:t>23</a:t>
            </a:fld>
            <a:endParaRPr lang="en-US" sz="1400" dirty="0" smtClean="0"/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3820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Predefined Data Types </a:t>
            </a:r>
          </a:p>
        </p:txBody>
      </p:sp>
      <p:sp>
        <p:nvSpPr>
          <p:cNvPr id="37893" name="Rectangle 13"/>
          <p:cNvSpPr>
            <a:spLocks noChangeArrowheads="1"/>
          </p:cNvSpPr>
          <p:nvPr/>
        </p:nvSpPr>
        <p:spPr bwMode="auto">
          <a:xfrm>
            <a:off x="685800" y="1981200"/>
            <a:ext cx="7772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/>
              <a:t>Common Type System (CTS)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/>
              <a:t>Divided into two major categories </a:t>
            </a:r>
          </a:p>
        </p:txBody>
      </p:sp>
      <p:sp>
        <p:nvSpPr>
          <p:cNvPr id="37895" name="Rectangle 21"/>
          <p:cNvSpPr>
            <a:spLocks noChangeArrowheads="1"/>
          </p:cNvSpPr>
          <p:nvPr/>
        </p:nvSpPr>
        <p:spPr bwMode="auto">
          <a:xfrm>
            <a:off x="2590800" y="5791200"/>
            <a:ext cx="42387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Figure 2-3 </a:t>
            </a:r>
            <a:r>
              <a:rPr lang="en-US" b="1" dirty="0" smtClean="0"/>
              <a:t> </a:t>
            </a:r>
            <a:r>
              <a:rPr lang="en-US" dirty="0" smtClean="0"/>
              <a:t>.</a:t>
            </a:r>
            <a:r>
              <a:rPr lang="en-US" dirty="0"/>
              <a:t>NET common types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27969"/>
            <a:ext cx="6745147" cy="2839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B95FFF9-435D-49C9-A551-D397B13863E1}" type="slidenum">
              <a:rPr lang="en-US" sz="1400" smtClean="0"/>
              <a:pPr eaLnBrk="1" hangingPunct="1"/>
              <a:t>24</a:t>
            </a:fld>
            <a:endParaRPr lang="en-US" sz="1400" dirty="0" smtClean="0"/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3820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Value and Reference Types </a:t>
            </a:r>
          </a:p>
        </p:txBody>
      </p:sp>
      <p:sp>
        <p:nvSpPr>
          <p:cNvPr id="38917" name="Rectangle 3"/>
          <p:cNvSpPr>
            <a:spLocks noChangeArrowheads="1"/>
          </p:cNvSpPr>
          <p:nvPr/>
        </p:nvSpPr>
        <p:spPr bwMode="auto">
          <a:xfrm>
            <a:off x="381000" y="49530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dirty="0"/>
          </a:p>
        </p:txBody>
      </p:sp>
      <p:sp>
        <p:nvSpPr>
          <p:cNvPr id="38919" name="Rectangle 11"/>
          <p:cNvSpPr>
            <a:spLocks noChangeArrowheads="1"/>
          </p:cNvSpPr>
          <p:nvPr/>
        </p:nvSpPr>
        <p:spPr bwMode="auto">
          <a:xfrm>
            <a:off x="457200" y="5029200"/>
            <a:ext cx="82133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Figure 2-4 </a:t>
            </a:r>
            <a:r>
              <a:rPr lang="en-US" b="1" dirty="0" smtClean="0"/>
              <a:t> </a:t>
            </a:r>
            <a:r>
              <a:rPr lang="en-US" dirty="0" smtClean="0"/>
              <a:t>Memory </a:t>
            </a:r>
            <a:r>
              <a:rPr lang="en-US" dirty="0"/>
              <a:t>representation for value and reference types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36879"/>
            <a:ext cx="7924800" cy="33923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C893605-8E70-4EA5-9C0E-A8C14565C61A}" type="slidenum">
              <a:rPr lang="en-US" sz="1400" smtClean="0"/>
              <a:pPr eaLnBrk="1" hangingPunct="1"/>
              <a:t>25</a:t>
            </a:fld>
            <a:endParaRPr lang="en-US" sz="1400" dirty="0" smtClean="0"/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Value Types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676400"/>
            <a:ext cx="7239000" cy="6858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Fundamental or primitive data types </a:t>
            </a:r>
            <a:endParaRPr lang="en-US" sz="2400" dirty="0" smtClean="0"/>
          </a:p>
          <a:p>
            <a:pPr lvl="1"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endParaRPr lang="en-US" sz="2000" dirty="0" smtClean="0">
              <a:solidFill>
                <a:srgbClr val="339966"/>
              </a:solidFill>
              <a:latin typeface="Courier"/>
            </a:endParaRPr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800" dirty="0" smtClean="0"/>
          </a:p>
        </p:txBody>
      </p:sp>
      <p:sp>
        <p:nvSpPr>
          <p:cNvPr id="39943" name="Rectangle 14"/>
          <p:cNvSpPr>
            <a:spLocks noChangeArrowheads="1"/>
          </p:cNvSpPr>
          <p:nvPr/>
        </p:nvSpPr>
        <p:spPr bwMode="auto">
          <a:xfrm>
            <a:off x="2514600" y="5715000"/>
            <a:ext cx="42342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smtClean="0"/>
              <a:t>2-5  </a:t>
            </a:r>
            <a:r>
              <a:rPr lang="en-US" dirty="0"/>
              <a:t>Value type hierarchy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70" y="2252029"/>
            <a:ext cx="5255130" cy="34629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17302E7-BCCD-4DA0-98D9-90BB73B74725}" type="slidenum">
              <a:rPr lang="en-US" sz="1400" smtClean="0"/>
              <a:pPr eaLnBrk="1" hangingPunct="1"/>
              <a:t>26</a:t>
            </a:fld>
            <a:endParaRPr lang="en-US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0183"/>
            <a:ext cx="7467600" cy="65832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Integral Data Types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Primary difference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How much storage is needed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Whether a negative value can be stored</a:t>
            </a:r>
          </a:p>
          <a:p>
            <a:pPr eaLnBrk="1" hangingPunct="1">
              <a:lnSpc>
                <a:spcPct val="90000"/>
              </a:lnSpc>
            </a:pPr>
            <a:r>
              <a:rPr lang="en-US" sz="3000" dirty="0" smtClean="0"/>
              <a:t>Includes number of types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byte &amp; sbyte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char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int &amp; uint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long &amp; ulong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short &amp; ushort</a:t>
            </a:r>
          </a:p>
          <a:p>
            <a:pPr lvl="1" eaLnBrk="1" hangingPunct="1">
              <a:lnSpc>
                <a:spcPct val="90000"/>
              </a:lnSpc>
            </a:pPr>
            <a:endParaRPr lang="en-US" sz="2600" dirty="0" smtClean="0"/>
          </a:p>
        </p:txBody>
      </p:sp>
      <p:sp>
        <p:nvSpPr>
          <p:cNvPr id="4198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E4EA9B8-C2F6-454B-8998-ACD9C812FF4B}" type="slidenum">
              <a:rPr lang="en-US" sz="1400" smtClean="0"/>
              <a:pPr eaLnBrk="1" hangingPunct="1"/>
              <a:t>27</a:t>
            </a:fld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187BCB9-C760-444E-988C-65C7089C98FD}" type="slidenum">
              <a:rPr lang="en-US" sz="1400" smtClean="0"/>
              <a:pPr eaLnBrk="1" hangingPunct="1"/>
              <a:t>28</a:t>
            </a:fld>
            <a:endParaRPr lang="en-US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04800"/>
            <a:ext cx="8073421" cy="586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440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6C611EA-478F-414E-9E5E-B9AA9082BFC0}" type="slidenum">
              <a:rPr lang="en-US" sz="1400" smtClean="0"/>
              <a:pPr eaLnBrk="1" hangingPunct="1"/>
              <a:t>29</a:t>
            </a:fld>
            <a:endParaRPr lang="en-US" sz="1400" dirty="0" smtClean="0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9906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Examples of Integral Variable Declarations 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800"/>
              </a:spcBef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int</a:t>
            </a:r>
            <a:r>
              <a:rPr lang="en-US" sz="2400" dirty="0" smtClean="0"/>
              <a:t> studentCount;            </a:t>
            </a:r>
            <a:r>
              <a:rPr lang="en-US" sz="2400" dirty="0" smtClean="0">
                <a:solidFill>
                  <a:srgbClr val="339966"/>
                </a:solidFill>
              </a:rPr>
              <a:t>// number of students in the class</a:t>
            </a:r>
            <a:endParaRPr lang="en-US" sz="2400" dirty="0" smtClean="0"/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int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/>
              <a:t>ageOfStudent = 20;   </a:t>
            </a:r>
            <a:r>
              <a:rPr lang="en-US" sz="2400" dirty="0" smtClean="0">
                <a:solidFill>
                  <a:srgbClr val="339966"/>
                </a:solidFill>
              </a:rPr>
              <a:t>// age - originally initialized to 20</a:t>
            </a:r>
            <a:endParaRPr lang="en-US" sz="2400" dirty="0" smtClean="0"/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int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/>
              <a:t>numberOfExams;      </a:t>
            </a:r>
            <a:r>
              <a:rPr lang="en-US" sz="2400" dirty="0" smtClean="0">
                <a:solidFill>
                  <a:srgbClr val="339966"/>
                </a:solidFill>
              </a:rPr>
              <a:t>// number of exams</a:t>
            </a:r>
            <a:endParaRPr lang="en-US" sz="2400" dirty="0" smtClean="0"/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int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/>
              <a:t>coursesEnrolled;       </a:t>
            </a:r>
            <a:r>
              <a:rPr lang="en-US" sz="2400" dirty="0" smtClean="0">
                <a:solidFill>
                  <a:srgbClr val="339966"/>
                </a:solidFill>
              </a:rPr>
              <a:t>// number of courses enrolled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Objectives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en-US" sz="2800" dirty="0" smtClean="0"/>
              <a:t>Use floating-point types</a:t>
            </a:r>
          </a:p>
          <a:p>
            <a:pPr eaLnBrk="1" hangingPunct="1">
              <a:spcBef>
                <a:spcPct val="40000"/>
              </a:spcBef>
            </a:pPr>
            <a:r>
              <a:rPr lang="en-US" sz="2800" dirty="0" smtClean="0"/>
              <a:t>Learn about the decimal data type</a:t>
            </a:r>
          </a:p>
          <a:p>
            <a:pPr eaLnBrk="1" hangingPunct="1">
              <a:spcBef>
                <a:spcPct val="40000"/>
              </a:spcBef>
            </a:pPr>
            <a:r>
              <a:rPr lang="en-US" sz="2800" dirty="0" smtClean="0"/>
              <a:t>Declare Boolean variables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 smtClean="0"/>
              <a:t>Declare and manipulate strings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 smtClean="0"/>
              <a:t>Work with constants 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2800" dirty="0" smtClean="0"/>
          </a:p>
        </p:txBody>
      </p:sp>
      <p:sp>
        <p:nvSpPr>
          <p:cNvPr id="184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C5BA8B3-03C1-413D-8572-2C72BBB048F0}" type="slidenum">
              <a:rPr lang="en-US" sz="1400" smtClean="0"/>
              <a:pPr eaLnBrk="1" hangingPunct="1"/>
              <a:t>3</a:t>
            </a:fld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8A93173-DFD7-430C-8F6E-1E148CFC4B87}" type="slidenum">
              <a:rPr lang="en-US" sz="1400" smtClean="0"/>
              <a:pPr eaLnBrk="1" hangingPunct="1"/>
              <a:t>30</a:t>
            </a:fld>
            <a:endParaRPr lang="en-US" sz="1400" dirty="0" smtClean="0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Floating-Point Types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00200"/>
            <a:ext cx="7848600" cy="3276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May be in scientific notation with an exponent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n.ne±P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3.2e+5 is equivalent to 320,000        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1.76e-3 is equivalent to .00176 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OR in standard decimal notation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Default type is double </a:t>
            </a:r>
            <a:r>
              <a:rPr lang="en-US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343400"/>
            <a:ext cx="7620000" cy="1958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AAB40EC-490C-491F-9A64-B9DF8ACEADE1}" type="slidenum">
              <a:rPr lang="en-US" sz="1400" smtClean="0"/>
              <a:pPr eaLnBrk="1" hangingPunct="1"/>
              <a:t>31</a:t>
            </a:fld>
            <a:endParaRPr lang="en-US" sz="1400" dirty="0" smtClean="0"/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Examples of Floating-Point Declarations 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209800"/>
            <a:ext cx="8001000" cy="38862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double</a:t>
            </a:r>
            <a:r>
              <a:rPr lang="en-US" sz="2400" dirty="0" smtClean="0"/>
              <a:t> extraPerson = 3.50;      </a:t>
            </a:r>
            <a:r>
              <a:rPr lang="en-US" sz="2000" dirty="0" smtClean="0">
                <a:solidFill>
                  <a:srgbClr val="339966"/>
                </a:solidFill>
              </a:rPr>
              <a:t>// extraPerson originally set to 3.50</a:t>
            </a:r>
            <a:endParaRPr lang="en-US" sz="2000" dirty="0" smtClean="0"/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double</a:t>
            </a:r>
            <a:r>
              <a:rPr lang="en-US" sz="2400" dirty="0" smtClean="0"/>
              <a:t> averageScore = 70.0;   </a:t>
            </a:r>
            <a:r>
              <a:rPr lang="en-US" sz="2000" dirty="0" smtClean="0">
                <a:solidFill>
                  <a:srgbClr val="339966"/>
                </a:solidFill>
              </a:rPr>
              <a:t>// averageScore originally set to 70.0</a:t>
            </a:r>
            <a:endParaRPr lang="en-US" sz="2000" dirty="0" smtClean="0"/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double</a:t>
            </a:r>
            <a:r>
              <a:rPr lang="en-US" sz="2400" dirty="0" smtClean="0"/>
              <a:t> priceOfTicket;             </a:t>
            </a:r>
            <a:r>
              <a:rPr lang="en-US" sz="2000" dirty="0" smtClean="0">
                <a:solidFill>
                  <a:srgbClr val="339966"/>
                </a:solidFill>
              </a:rPr>
              <a:t>// cost of a movie ticket</a:t>
            </a:r>
            <a:endParaRPr lang="en-US" sz="2000" dirty="0" smtClean="0"/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double</a:t>
            </a:r>
            <a:r>
              <a:rPr lang="en-US" sz="2400" dirty="0" smtClean="0"/>
              <a:t> gradePointAverage;    </a:t>
            </a:r>
            <a:r>
              <a:rPr lang="en-US" sz="2000" dirty="0" smtClean="0">
                <a:solidFill>
                  <a:srgbClr val="339966"/>
                </a:solidFill>
              </a:rPr>
              <a:t>// grade point average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float</a:t>
            </a:r>
            <a:r>
              <a:rPr lang="en-US" sz="2400" dirty="0" smtClean="0"/>
              <a:t> totalAmount = 23.57</a:t>
            </a:r>
            <a:r>
              <a:rPr lang="en-US" sz="2400" b="1" dirty="0" smtClean="0"/>
              <a:t>F</a:t>
            </a:r>
            <a:r>
              <a:rPr lang="en-US" sz="2400" dirty="0" smtClean="0"/>
              <a:t>;   </a:t>
            </a:r>
            <a:r>
              <a:rPr lang="en-US" sz="2000" dirty="0" smtClean="0">
                <a:solidFill>
                  <a:srgbClr val="339966"/>
                </a:solidFill>
              </a:rPr>
              <a:t>// note the F must be </a:t>
            </a:r>
            <a:r>
              <a:rPr lang="en-US" sz="2000" dirty="0">
                <a:solidFill>
                  <a:srgbClr val="339966"/>
                </a:solidFill>
              </a:rPr>
              <a:t>placed after 23.57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4710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8C77B28-9728-4D39-9E73-6595300834B3}" type="slidenum">
              <a:rPr lang="en-US" sz="1400" smtClean="0"/>
              <a:pPr eaLnBrk="1" hangingPunct="1"/>
              <a:t>32</a:t>
            </a:fld>
            <a:endParaRPr lang="en-US" sz="1400" dirty="0" smtClean="0"/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Decimal Types </a:t>
            </a:r>
          </a:p>
        </p:txBody>
      </p:sp>
      <p:sp>
        <p:nvSpPr>
          <p:cNvPr id="47109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838200" y="4724400"/>
            <a:ext cx="7772400" cy="18288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Examples</a:t>
            </a:r>
          </a:p>
          <a:p>
            <a:pPr lvl="1" eaLnBrk="1" hangingPunct="1">
              <a:buFontTx/>
              <a:buNone/>
            </a:pPr>
            <a:r>
              <a:rPr lang="en-US" sz="2600" dirty="0" smtClean="0">
                <a:solidFill>
                  <a:schemeClr val="accent2"/>
                </a:solidFill>
              </a:rPr>
              <a:t>decimal</a:t>
            </a:r>
            <a:r>
              <a:rPr lang="en-US" sz="2600" dirty="0" smtClean="0"/>
              <a:t> endowmentAmount = 33897698.26</a:t>
            </a:r>
            <a:r>
              <a:rPr lang="en-US" sz="2600" b="1" dirty="0" smtClean="0"/>
              <a:t>M</a:t>
            </a:r>
            <a:r>
              <a:rPr lang="en-US" sz="2600" dirty="0" smtClean="0"/>
              <a:t>;</a:t>
            </a:r>
          </a:p>
          <a:p>
            <a:pPr lvl="1" eaLnBrk="1" hangingPunct="1">
              <a:buFontTx/>
              <a:buNone/>
            </a:pPr>
            <a:r>
              <a:rPr lang="en-US" sz="2600" dirty="0" smtClean="0">
                <a:solidFill>
                  <a:schemeClr val="accent2"/>
                </a:solidFill>
              </a:rPr>
              <a:t>decimal</a:t>
            </a:r>
            <a:r>
              <a:rPr lang="en-US" sz="2600" dirty="0" smtClean="0"/>
              <a:t> deficit;</a:t>
            </a:r>
          </a:p>
        </p:txBody>
      </p:sp>
      <p:sp>
        <p:nvSpPr>
          <p:cNvPr id="47110" name="Rectangle 19"/>
          <p:cNvSpPr>
            <a:spLocks noChangeArrowheads="1"/>
          </p:cNvSpPr>
          <p:nvPr/>
        </p:nvSpPr>
        <p:spPr bwMode="auto">
          <a:xfrm>
            <a:off x="838200" y="1600200"/>
            <a:ext cx="7772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/>
              <a:t>Monetary data items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/>
              <a:t>As with the float, must attach the suffix ‘m’ or ‘M</a:t>
            </a:r>
            <a:r>
              <a:rPr lang="en-US" sz="2800" dirty="0" smtClean="0"/>
              <a:t>’</a:t>
            </a:r>
            <a:endParaRPr lang="en-US" sz="2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71800"/>
            <a:ext cx="7835854" cy="1519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C3F2524-018D-45AF-9E7B-95676AAAFB7D}" type="slidenum">
              <a:rPr lang="en-US" sz="1400" smtClean="0"/>
              <a:pPr eaLnBrk="1" hangingPunct="1"/>
              <a:t>33</a:t>
            </a:fld>
            <a:endParaRPr lang="en-US" sz="1400" dirty="0" smtClean="0"/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Boolean Variables 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447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800" dirty="0" smtClean="0"/>
              <a:t>Based on true/false, on/off logic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800" dirty="0" smtClean="0"/>
              <a:t>Boolean type in C# → bool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sz="2800" dirty="0" smtClean="0"/>
              <a:t>Does not accept integer values such as 0, 1, or -1 </a:t>
            </a:r>
          </a:p>
        </p:txBody>
      </p:sp>
      <p:sp>
        <p:nvSpPr>
          <p:cNvPr id="48134" name="Text Box 4"/>
          <p:cNvSpPr txBox="1">
            <a:spLocks noChangeArrowheads="1"/>
          </p:cNvSpPr>
          <p:nvPr/>
        </p:nvSpPr>
        <p:spPr bwMode="auto">
          <a:xfrm>
            <a:off x="1143000" y="4038600"/>
            <a:ext cx="6324600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chemeClr val="accent2"/>
                </a:solidFill>
                <a:latin typeface="Courier"/>
              </a:rPr>
              <a:t>bool</a:t>
            </a:r>
            <a:r>
              <a:rPr lang="en-US" dirty="0">
                <a:latin typeface="Courier"/>
              </a:rPr>
              <a:t> undergraduateStudent; 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chemeClr val="accent2"/>
                </a:solidFill>
                <a:latin typeface="Courier"/>
              </a:rPr>
              <a:t>bool</a:t>
            </a:r>
            <a:r>
              <a:rPr lang="en-US" dirty="0">
                <a:latin typeface="Courier"/>
              </a:rPr>
              <a:t> moreData = </a:t>
            </a:r>
            <a:r>
              <a:rPr lang="en-US" dirty="0">
                <a:solidFill>
                  <a:schemeClr val="accent2"/>
                </a:solidFill>
                <a:latin typeface="Courier"/>
              </a:rPr>
              <a:t>true</a:t>
            </a:r>
            <a:r>
              <a:rPr lang="en-US" dirty="0">
                <a:latin typeface="Courier"/>
              </a:rPr>
              <a:t>;       </a:t>
            </a:r>
            <a:endParaRPr lang="en-US" dirty="0">
              <a:latin typeface="New York"/>
            </a:endParaRPr>
          </a:p>
          <a:p>
            <a:pPr eaLnBrk="1" hangingPunct="1">
              <a:spcBef>
                <a:spcPct val="50000"/>
              </a:spcBef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4915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B0C061B-D1A4-4DED-B16F-5483DB99E780}" type="slidenum">
              <a:rPr lang="en-US" sz="1400" smtClean="0"/>
              <a:pPr eaLnBrk="1" hangingPunct="1"/>
              <a:t>34</a:t>
            </a:fld>
            <a:endParaRPr lang="en-US" sz="1400" dirty="0" smtClean="0"/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Strings</a:t>
            </a:r>
          </a:p>
        </p:txBody>
      </p:sp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06775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Rectangle 178"/>
          <p:cNvSpPr>
            <a:spLocks noChangeArrowheads="1"/>
          </p:cNvSpPr>
          <p:nvPr/>
        </p:nvSpPr>
        <p:spPr bwMode="auto">
          <a:xfrm>
            <a:off x="685800" y="1981200"/>
            <a:ext cx="7772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40000"/>
              </a:spcBef>
              <a:buFontTx/>
              <a:buChar char="•"/>
            </a:pPr>
            <a:r>
              <a:rPr lang="en-US" sz="2800" dirty="0"/>
              <a:t>Reference type </a:t>
            </a:r>
          </a:p>
          <a:p>
            <a:pPr marL="342900" indent="-342900">
              <a:spcBef>
                <a:spcPct val="40000"/>
              </a:spcBef>
              <a:buFontTx/>
              <a:buChar char="•"/>
            </a:pPr>
            <a:r>
              <a:rPr lang="en-US" sz="2800" dirty="0"/>
              <a:t>Represents a string of Unicode characters</a:t>
            </a:r>
          </a:p>
        </p:txBody>
      </p:sp>
      <p:sp>
        <p:nvSpPr>
          <p:cNvPr id="49160" name="Text Box 179"/>
          <p:cNvSpPr txBox="1">
            <a:spLocks noChangeArrowheads="1"/>
          </p:cNvSpPr>
          <p:nvPr/>
        </p:nvSpPr>
        <p:spPr bwMode="auto">
          <a:xfrm>
            <a:off x="1371600" y="3581400"/>
            <a:ext cx="7086600" cy="143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chemeClr val="accent2"/>
                </a:solidFill>
                <a:latin typeface="Courier"/>
              </a:rPr>
              <a:t>string</a:t>
            </a:r>
            <a:r>
              <a:rPr lang="en-US" dirty="0">
                <a:latin typeface="Courier"/>
              </a:rPr>
              <a:t> studentName;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chemeClr val="accent2"/>
                </a:solidFill>
                <a:latin typeface="Courier"/>
              </a:rPr>
              <a:t>string</a:t>
            </a:r>
            <a:r>
              <a:rPr lang="en-US" dirty="0">
                <a:latin typeface="Courier"/>
              </a:rPr>
              <a:t> courseName = </a:t>
            </a:r>
            <a:r>
              <a:rPr lang="en-US" dirty="0" smtClean="0"/>
              <a:t>"</a:t>
            </a:r>
            <a:r>
              <a:rPr lang="en-US" dirty="0" smtClean="0">
                <a:latin typeface="Courier"/>
              </a:rPr>
              <a:t>Programming I</a:t>
            </a:r>
            <a:r>
              <a:rPr lang="en-US" dirty="0" smtClean="0"/>
              <a:t>"</a:t>
            </a:r>
            <a:r>
              <a:rPr lang="en-US" dirty="0" smtClean="0">
                <a:latin typeface="Courier"/>
              </a:rPr>
              <a:t>;</a:t>
            </a:r>
            <a:endParaRPr lang="en-US" dirty="0">
              <a:latin typeface="Courier"/>
            </a:endParaRPr>
          </a:p>
          <a:p>
            <a:pPr eaLnBrk="1" hangingPunct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  <a:latin typeface="New York"/>
              </a:rPr>
              <a:t>string</a:t>
            </a:r>
            <a:r>
              <a:rPr lang="en-US" dirty="0">
                <a:latin typeface="New York"/>
              </a:rPr>
              <a:t> twoLines = </a:t>
            </a:r>
            <a:r>
              <a:rPr lang="en-US" dirty="0" smtClean="0"/>
              <a:t>"</a:t>
            </a:r>
            <a:r>
              <a:rPr lang="en-US" dirty="0" smtClean="0">
                <a:latin typeface="New York"/>
              </a:rPr>
              <a:t>Line1\nLine2</a:t>
            </a:r>
            <a:r>
              <a:rPr lang="en-US" dirty="0" smtClean="0"/>
              <a:t>"</a:t>
            </a:r>
            <a:r>
              <a:rPr lang="en-US" dirty="0" smtClean="0">
                <a:latin typeface="New York"/>
              </a:rPr>
              <a:t>;</a:t>
            </a:r>
            <a:r>
              <a:rPr lang="en-US" dirty="0">
                <a:latin typeface="New York"/>
              </a:rPr>
              <a:t>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EFCE42E-619D-4822-A9D3-BE2F84639A1B}" type="slidenum">
              <a:rPr lang="en-US" sz="1400" smtClean="0"/>
              <a:pPr eaLnBrk="1" hangingPunct="1"/>
              <a:t>35</a:t>
            </a:fld>
            <a:endParaRPr lang="en-US" sz="1400" dirty="0" smtClean="0"/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Making Data Constant</a:t>
            </a:r>
          </a:p>
        </p:txBody>
      </p:sp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Rectangle 11"/>
          <p:cNvSpPr>
            <a:spLocks noChangeArrowheads="1"/>
          </p:cNvSpPr>
          <p:nvPr/>
        </p:nvSpPr>
        <p:spPr bwMode="auto">
          <a:xfrm>
            <a:off x="685800" y="1981200"/>
            <a:ext cx="7772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8000"/>
              </a:lnSpc>
              <a:spcBef>
                <a:spcPts val="700"/>
              </a:spcBef>
              <a:buFontTx/>
              <a:buChar char="•"/>
            </a:pPr>
            <a:r>
              <a:rPr lang="en-US" sz="2800" dirty="0"/>
              <a:t>Add the keyword const to a declaration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  <a:buFontTx/>
              <a:buChar char="•"/>
            </a:pPr>
            <a:r>
              <a:rPr lang="en-US" sz="2800" dirty="0"/>
              <a:t>Value cannot be changed  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  <a:buFontTx/>
              <a:buChar char="•"/>
            </a:pPr>
            <a:r>
              <a:rPr lang="en-US" sz="2800" dirty="0"/>
              <a:t>Standard naming convention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/>
              <a:t>Syntax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/>
              <a:t>const type identifier = expression;</a:t>
            </a:r>
            <a:endParaRPr lang="en-US" sz="2600" noProof="1"/>
          </a:p>
        </p:txBody>
      </p:sp>
      <p:sp>
        <p:nvSpPr>
          <p:cNvPr id="50183" name="Text Box 16"/>
          <p:cNvSpPr txBox="1">
            <a:spLocks noChangeArrowheads="1"/>
          </p:cNvSpPr>
          <p:nvPr/>
        </p:nvSpPr>
        <p:spPr bwMode="auto">
          <a:xfrm>
            <a:off x="685800" y="4495800"/>
            <a:ext cx="7696200" cy="180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chemeClr val="accent2"/>
                </a:solidFill>
              </a:rPr>
              <a:t>const double</a:t>
            </a:r>
            <a:r>
              <a:rPr lang="en-US" dirty="0"/>
              <a:t> TAX_RATE = 0.0675;  </a:t>
            </a:r>
          </a:p>
          <a:p>
            <a:pPr lvl="1"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chemeClr val="accent2"/>
                </a:solidFill>
              </a:rPr>
              <a:t>const int</a:t>
            </a:r>
            <a:r>
              <a:rPr lang="en-US" dirty="0"/>
              <a:t> SPEED = 70;</a:t>
            </a:r>
          </a:p>
          <a:p>
            <a:pPr lvl="1"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chemeClr val="accent2"/>
                </a:solidFill>
              </a:rPr>
              <a:t>const char</a:t>
            </a:r>
            <a:r>
              <a:rPr lang="en-US" dirty="0"/>
              <a:t> HIGHEST_GRADE = </a:t>
            </a:r>
            <a:r>
              <a:rPr lang="en-US" dirty="0" smtClean="0"/>
              <a:t>'A'; </a:t>
            </a:r>
            <a:endParaRPr lang="en-US" dirty="0"/>
          </a:p>
          <a:p>
            <a:pPr eaLnBrk="1" hangingPunct="1">
              <a:spcBef>
                <a:spcPct val="50000"/>
              </a:spcBef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4900BA5-5091-436E-988E-DB8C8BA60E5B}" type="slidenum">
              <a:rPr lang="en-US" sz="1400" smtClean="0"/>
              <a:pPr eaLnBrk="1" hangingPunct="1"/>
              <a:t>36</a:t>
            </a:fld>
            <a:endParaRPr lang="en-US" sz="1400" dirty="0" smtClean="0"/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Assignment Statements</a:t>
            </a:r>
          </a:p>
        </p:txBody>
      </p:sp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121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Rectangle 4"/>
          <p:cNvSpPr>
            <a:spLocks noChangeArrowheads="1"/>
          </p:cNvSpPr>
          <p:nvPr/>
        </p:nvSpPr>
        <p:spPr bwMode="auto">
          <a:xfrm>
            <a:off x="685800" y="1676400"/>
            <a:ext cx="77724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/>
              <a:t>Used to change the value of the variable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r>
              <a:rPr lang="en-US" dirty="0"/>
              <a:t>Assignment operator (=) 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/>
              <a:t>Syntax</a:t>
            </a:r>
          </a:p>
          <a:p>
            <a:pPr marL="1143000" lvl="2" indent="-228600">
              <a:lnSpc>
                <a:spcPct val="80000"/>
              </a:lnSpc>
              <a:spcBef>
                <a:spcPct val="20000"/>
              </a:spcBef>
            </a:pPr>
            <a:r>
              <a:rPr lang="en-US" sz="2600" dirty="0"/>
              <a:t>variable = expression;</a:t>
            </a:r>
            <a:r>
              <a:rPr lang="en-US" sz="3000" dirty="0"/>
              <a:t>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/>
              <a:t>Expression can be: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/>
              <a:t>Another variable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/>
              <a:t>Compatible literal value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/>
              <a:t>Mathematical equation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/>
              <a:t>Call to a method that returns a compatible value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/>
              <a:t>Combination of one or more items in this list</a:t>
            </a:r>
          </a:p>
        </p:txBody>
      </p:sp>
    </p:spTree>
    <p:extLst>
      <p:ext uri="{BB962C8B-B14F-4D97-AF65-F5344CB8AC3E}">
        <p14:creationId xmlns:p14="http://schemas.microsoft.com/office/powerpoint/2010/main" val="164011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D9800C9-9E62-4E61-B0A2-CBC96FF47173}" type="slidenum">
              <a:rPr lang="en-US" sz="1400" smtClean="0"/>
              <a:pPr eaLnBrk="1" hangingPunct="1"/>
              <a:t>37</a:t>
            </a:fld>
            <a:endParaRPr lang="en-US" sz="1400" dirty="0" smtClean="0"/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7772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Examples of Assignment Statements</a:t>
            </a:r>
          </a:p>
        </p:txBody>
      </p:sp>
      <p:pic>
        <p:nvPicPr>
          <p:cNvPr id="1946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Rectangle 4"/>
          <p:cNvSpPr>
            <a:spLocks noChangeArrowheads="1"/>
          </p:cNvSpPr>
          <p:nvPr/>
        </p:nvSpPr>
        <p:spPr bwMode="auto">
          <a:xfrm>
            <a:off x="685800" y="1981200"/>
            <a:ext cx="77724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chemeClr val="accent2"/>
                </a:solidFill>
              </a:rPr>
              <a:t>int</a:t>
            </a:r>
            <a:r>
              <a:rPr lang="en-US" dirty="0"/>
              <a:t> </a:t>
            </a:r>
            <a:r>
              <a:rPr lang="en-US" dirty="0" smtClean="0"/>
              <a:t>	numberOfMinutes</a:t>
            </a:r>
            <a:r>
              <a:rPr lang="en-US" dirty="0"/>
              <a:t>, </a:t>
            </a:r>
            <a:endParaRPr lang="en-US" dirty="0" smtClean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/>
              <a:t>	</a:t>
            </a:r>
            <a:r>
              <a:rPr lang="en-US" dirty="0" smtClean="0"/>
              <a:t>	count</a:t>
            </a:r>
            <a:r>
              <a:rPr lang="en-US" dirty="0"/>
              <a:t>, </a:t>
            </a:r>
            <a:endParaRPr lang="en-US" dirty="0" smtClean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/>
              <a:t>	</a:t>
            </a:r>
            <a:r>
              <a:rPr lang="en-US" dirty="0" smtClean="0"/>
              <a:t>	minIntValue</a:t>
            </a:r>
            <a:r>
              <a:rPr lang="en-US" dirty="0"/>
              <a:t>;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dirty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/>
              <a:t>numberOfMinutes = 45;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/>
              <a:t>count = 0;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/>
              <a:t>minIntValue = -2147483648;	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/>
              <a:t>	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23954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Assignment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572000"/>
          </a:xfrm>
        </p:spPr>
        <p:txBody>
          <a:bodyPr/>
          <a:lstStyle/>
          <a:p>
            <a:pPr marL="0" indent="0">
              <a:lnSpc>
                <a:spcPct val="88000"/>
              </a:lnSpc>
              <a:spcBef>
                <a:spcPts val="700"/>
              </a:spcBef>
              <a:buNone/>
            </a:pPr>
            <a:r>
              <a:rPr lang="en-US" sz="2400" kern="1200" dirty="0">
                <a:solidFill>
                  <a:schemeClr val="accent2"/>
                </a:solidFill>
                <a:latin typeface="Times New Roman" pitchFamily="18" charset="0"/>
              </a:rPr>
              <a:t>char</a:t>
            </a:r>
            <a:r>
              <a:rPr lang="en-US" sz="2400" kern="1200" dirty="0">
                <a:latin typeface="Times New Roman" pitchFamily="18" charset="0"/>
              </a:rPr>
              <a:t> </a:t>
            </a:r>
            <a:r>
              <a:rPr lang="en-US" sz="2400" kern="1200" dirty="0" smtClean="0">
                <a:latin typeface="Times New Roman" pitchFamily="18" charset="0"/>
              </a:rPr>
              <a:t>	</a:t>
            </a:r>
            <a:r>
              <a:rPr lang="en-US" sz="2400" dirty="0" smtClean="0"/>
              <a:t>firstInitial, </a:t>
            </a:r>
          </a:p>
          <a:p>
            <a:pPr marL="0" indent="0">
              <a:lnSpc>
                <a:spcPct val="88000"/>
              </a:lnSpc>
              <a:spcBef>
                <a:spcPts val="70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yearInSchool, </a:t>
            </a:r>
          </a:p>
          <a:p>
            <a:pPr marL="0" indent="0">
              <a:lnSpc>
                <a:spcPct val="88000"/>
              </a:lnSpc>
              <a:spcBef>
                <a:spcPts val="70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punctuation; </a:t>
            </a:r>
          </a:p>
          <a:p>
            <a:pPr marL="0" indent="0">
              <a:lnSpc>
                <a:spcPct val="88000"/>
              </a:lnSpc>
              <a:spcBef>
                <a:spcPts val="700"/>
              </a:spcBef>
              <a:buNone/>
            </a:pPr>
            <a:r>
              <a:rPr lang="en-US" sz="2400" kern="1200" dirty="0" smtClean="0">
                <a:latin typeface="Times New Roman" pitchFamily="18" charset="0"/>
              </a:rPr>
              <a:t>	enterKey</a:t>
            </a:r>
            <a:r>
              <a:rPr lang="en-US" sz="2400" kern="1200" dirty="0">
                <a:latin typeface="Times New Roman" pitchFamily="18" charset="0"/>
              </a:rPr>
              <a:t>, </a:t>
            </a:r>
            <a:endParaRPr lang="en-US" sz="2400" kern="1200" dirty="0" smtClean="0">
              <a:latin typeface="Times New Roman" pitchFamily="18" charset="0"/>
            </a:endParaRPr>
          </a:p>
          <a:p>
            <a:pPr marL="0" indent="0">
              <a:lnSpc>
                <a:spcPct val="88000"/>
              </a:lnSpc>
              <a:spcBef>
                <a:spcPts val="700"/>
              </a:spcBef>
              <a:buNone/>
            </a:pPr>
            <a:r>
              <a:rPr lang="en-US" sz="2400" kern="1200" dirty="0">
                <a:latin typeface="Times New Roman" pitchFamily="18" charset="0"/>
              </a:rPr>
              <a:t>	</a:t>
            </a:r>
            <a:r>
              <a:rPr lang="en-US" sz="2400" kern="1200" dirty="0" smtClean="0">
                <a:latin typeface="Times New Roman" pitchFamily="18" charset="0"/>
              </a:rPr>
              <a:t>lastChar</a:t>
            </a:r>
            <a:r>
              <a:rPr lang="en-US" sz="2400" kern="1200" dirty="0">
                <a:latin typeface="Times New Roman" pitchFamily="18" charset="0"/>
              </a:rPr>
              <a:t>; </a:t>
            </a:r>
            <a:endParaRPr lang="en-US" sz="2400" kern="1200" dirty="0" smtClean="0">
              <a:latin typeface="Times New Roman" pitchFamily="18" charset="0"/>
            </a:endParaRPr>
          </a:p>
          <a:p>
            <a:pPr marL="0" indent="0">
              <a:lnSpc>
                <a:spcPct val="88000"/>
              </a:lnSpc>
              <a:spcBef>
                <a:spcPts val="700"/>
              </a:spcBef>
              <a:buNone/>
            </a:pPr>
            <a:endParaRPr lang="en-US" sz="2400" kern="1200" dirty="0" smtClean="0">
              <a:latin typeface="Times New Roman" pitchFamily="18" charset="0"/>
            </a:endParaRPr>
          </a:p>
          <a:p>
            <a:pPr marL="0" indent="0">
              <a:lnSpc>
                <a:spcPct val="88000"/>
              </a:lnSpc>
              <a:spcBef>
                <a:spcPts val="700"/>
              </a:spcBef>
              <a:buNone/>
            </a:pPr>
            <a:r>
              <a:rPr lang="en-US" sz="2400" dirty="0" smtClean="0"/>
              <a:t>firstInitial = 'B';		 </a:t>
            </a:r>
          </a:p>
          <a:p>
            <a:pPr marL="0" indent="0">
              <a:lnSpc>
                <a:spcPct val="88000"/>
              </a:lnSpc>
              <a:spcBef>
                <a:spcPts val="700"/>
              </a:spcBef>
              <a:buNone/>
            </a:pPr>
            <a:r>
              <a:rPr lang="en-US" sz="2400" dirty="0" smtClean="0"/>
              <a:t>yearInSchool = '1';		</a:t>
            </a:r>
            <a:endParaRPr lang="en-US" sz="2400" dirty="0" smtClean="0">
              <a:solidFill>
                <a:srgbClr val="339966"/>
              </a:solidFill>
            </a:endParaRPr>
          </a:p>
          <a:p>
            <a:pPr marL="0" indent="0">
              <a:lnSpc>
                <a:spcPct val="88000"/>
              </a:lnSpc>
              <a:spcBef>
                <a:spcPts val="700"/>
              </a:spcBef>
              <a:buNone/>
            </a:pPr>
            <a:r>
              <a:rPr lang="en-US" sz="2400" dirty="0" smtClean="0"/>
              <a:t>punctuation = '; ';</a:t>
            </a:r>
          </a:p>
          <a:p>
            <a:pPr marL="0" indent="0">
              <a:buNone/>
            </a:pPr>
            <a:r>
              <a:rPr lang="en-US" sz="2400" dirty="0" smtClean="0"/>
              <a:t>enterKey </a:t>
            </a:r>
            <a:r>
              <a:rPr lang="en-US" sz="2400" dirty="0"/>
              <a:t>= '\n'; </a:t>
            </a:r>
            <a:r>
              <a:rPr lang="en-US" sz="2400" dirty="0" smtClean="0"/>
              <a:t>	</a:t>
            </a:r>
            <a:r>
              <a:rPr lang="en-US" sz="2400" kern="1200" dirty="0">
                <a:solidFill>
                  <a:srgbClr val="339966"/>
                </a:solidFill>
                <a:latin typeface="Times New Roman" pitchFamily="18" charset="0"/>
              </a:rPr>
              <a:t>// newline escape character</a:t>
            </a:r>
          </a:p>
          <a:p>
            <a:pPr marL="0" indent="0">
              <a:buNone/>
            </a:pPr>
            <a:r>
              <a:rPr lang="en-US" sz="2400" dirty="0" smtClean="0"/>
              <a:t>lastChar </a:t>
            </a:r>
            <a:r>
              <a:rPr lang="en-US" sz="2400" dirty="0"/>
              <a:t>= '\u005A'; </a:t>
            </a:r>
            <a:r>
              <a:rPr lang="en-US" sz="2400" dirty="0" smtClean="0"/>
              <a:t>	</a:t>
            </a:r>
            <a:r>
              <a:rPr lang="en-US" sz="2400" kern="1200" dirty="0">
                <a:solidFill>
                  <a:srgbClr val="339966"/>
                </a:solidFill>
                <a:latin typeface="Times New Roman" pitchFamily="18" charset="0"/>
              </a:rPr>
              <a:t>// Unicode character 'Z'</a:t>
            </a:r>
          </a:p>
          <a:p>
            <a:pPr marL="0" indent="0">
              <a:lnSpc>
                <a:spcPct val="88000"/>
              </a:lnSpc>
              <a:spcBef>
                <a:spcPts val="700"/>
              </a:spcBef>
              <a:buNone/>
            </a:pPr>
            <a:endParaRPr lang="en-US" sz="2400" kern="1200" dirty="0">
              <a:latin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F3472E-BA13-427C-92E3-1D4EA4CA8322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46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8DDBBA1-AEDF-4CCF-99B1-C2AC0E048573}" type="slidenum">
              <a:rPr lang="en-US" sz="1400" smtClean="0"/>
              <a:pPr eaLnBrk="1" hangingPunct="1"/>
              <a:t>39</a:t>
            </a:fld>
            <a:endParaRPr lang="en-US" sz="1400" dirty="0" smtClean="0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Examples of Assignment Statements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2048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Rectangle 4"/>
          <p:cNvSpPr>
            <a:spLocks noChangeArrowheads="1"/>
          </p:cNvSpPr>
          <p:nvPr/>
        </p:nvSpPr>
        <p:spPr bwMode="auto">
          <a:xfrm>
            <a:off x="685800" y="1981200"/>
            <a:ext cx="7772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chemeClr val="accent2"/>
                </a:solidFill>
              </a:rPr>
              <a:t>double</a:t>
            </a:r>
            <a:r>
              <a:rPr lang="en-US" dirty="0"/>
              <a:t> accountBalance, </a:t>
            </a:r>
            <a:endParaRPr lang="en-US" dirty="0" smtClean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/>
              <a:t>	</a:t>
            </a:r>
            <a:r>
              <a:rPr lang="en-US" dirty="0" smtClean="0"/>
              <a:t>	weight</a:t>
            </a:r>
            <a:r>
              <a:rPr lang="en-US" dirty="0"/>
              <a:t>;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 smtClean="0">
                <a:solidFill>
                  <a:schemeClr val="accent2"/>
                </a:solidFill>
              </a:rPr>
              <a:t>bool</a:t>
            </a:r>
            <a:r>
              <a:rPr lang="en-US" dirty="0" smtClean="0"/>
              <a:t> </a:t>
            </a:r>
            <a:r>
              <a:rPr lang="en-US" dirty="0"/>
              <a:t>isFinished;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dirty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/>
              <a:t>accountBalance = 4783.68;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/>
              <a:t>weight = 1.7E-3;	         </a:t>
            </a:r>
            <a:r>
              <a:rPr lang="en-US" dirty="0" smtClean="0">
                <a:solidFill>
                  <a:srgbClr val="339966"/>
                </a:solidFill>
              </a:rPr>
              <a:t>//</a:t>
            </a:r>
            <a:r>
              <a:rPr lang="en-US" dirty="0">
                <a:solidFill>
                  <a:srgbClr val="339966"/>
                </a:solidFill>
              </a:rPr>
              <a:t>scientific notation may be </a:t>
            </a:r>
            <a:r>
              <a:rPr lang="en-US" dirty="0" smtClean="0">
                <a:solidFill>
                  <a:srgbClr val="339966"/>
                </a:solidFill>
              </a:rPr>
              <a:t>used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dirty="0">
              <a:solidFill>
                <a:srgbClr val="339966"/>
              </a:solidFill>
            </a:endParaRP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 smtClean="0"/>
              <a:t>isFinished = </a:t>
            </a:r>
            <a:r>
              <a:rPr lang="en-US" dirty="0" smtClean="0">
                <a:solidFill>
                  <a:schemeClr val="accent2"/>
                </a:solidFill>
              </a:rPr>
              <a:t>false</a:t>
            </a:r>
            <a:r>
              <a:rPr lang="en-US" dirty="0" smtClean="0"/>
              <a:t>;	       </a:t>
            </a:r>
            <a:r>
              <a:rPr lang="en-US" dirty="0" smtClean="0">
                <a:solidFill>
                  <a:srgbClr val="339966"/>
                </a:solidFill>
              </a:rPr>
              <a:t>//declared previously as a bool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rgbClr val="339966"/>
                </a:solidFill>
              </a:rPr>
              <a:t>	</a:t>
            </a:r>
            <a:r>
              <a:rPr lang="en-US" dirty="0" smtClean="0">
                <a:solidFill>
                  <a:srgbClr val="339966"/>
                </a:solidFill>
              </a:rPr>
              <a:t>			      //Notice – no quotes used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dirty="0" smtClean="0">
              <a:solidFill>
                <a:srgbClr val="339966"/>
              </a:solidFill>
            </a:endParaRP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2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Objectives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 smtClean="0"/>
              <a:t>Write assignment statements using arithmetic operators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 smtClean="0"/>
              <a:t>Learn about the order of operations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 smtClean="0"/>
              <a:t>Learn special formatting rules for currency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 smtClean="0"/>
              <a:t>Work through a programming example that illustrates the chapter’s concepts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2800" dirty="0" smtClean="0"/>
          </a:p>
        </p:txBody>
      </p:sp>
      <p:sp>
        <p:nvSpPr>
          <p:cNvPr id="194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9F405CD-B213-48F3-BC35-6DCB7E31AB2F}" type="slidenum">
              <a:rPr lang="en-US" sz="1400" smtClean="0"/>
              <a:pPr eaLnBrk="1" hangingPunct="1"/>
              <a:t>4</a:t>
            </a:fld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8DDBBA1-AEDF-4CCF-99B1-C2AC0E048573}" type="slidenum">
              <a:rPr lang="en-US" sz="1400" smtClean="0">
                <a:solidFill>
                  <a:srgbClr val="000000"/>
                </a:solidFill>
              </a:rPr>
              <a:pPr eaLnBrk="1" hangingPunct="1"/>
              <a:t>40</a:t>
            </a:fld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Examples of Assignment Statements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2048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Rectangle 4"/>
          <p:cNvSpPr>
            <a:spLocks noChangeArrowheads="1"/>
          </p:cNvSpPr>
          <p:nvPr/>
        </p:nvSpPr>
        <p:spPr bwMode="auto">
          <a:xfrm>
            <a:off x="685800" y="1981200"/>
            <a:ext cx="77724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 smtClean="0">
                <a:solidFill>
                  <a:srgbClr val="3333CC"/>
                </a:solidFill>
              </a:rPr>
              <a:t>decimal</a:t>
            </a:r>
            <a:r>
              <a:rPr lang="en-US" dirty="0" smtClean="0">
                <a:solidFill>
                  <a:srgbClr val="000000"/>
                </a:solidFill>
              </a:rPr>
              <a:t>    amountOwed</a:t>
            </a:r>
            <a:r>
              <a:rPr lang="en-US" dirty="0">
                <a:solidFill>
                  <a:srgbClr val="000000"/>
                </a:solidFill>
              </a:rPr>
              <a:t>, </a:t>
            </a:r>
            <a:endParaRPr lang="en-US" dirty="0" smtClean="0">
              <a:solidFill>
                <a:srgbClr val="000000"/>
              </a:solidFill>
            </a:endParaRP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	    deficitValue</a:t>
            </a:r>
            <a:r>
              <a:rPr lang="en-US" dirty="0">
                <a:solidFill>
                  <a:srgbClr val="000000"/>
                </a:solidFill>
              </a:rPr>
              <a:t>;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 smtClean="0">
                <a:solidFill>
                  <a:srgbClr val="000000"/>
                </a:solidFill>
              </a:rPr>
              <a:t>amountOwed </a:t>
            </a:r>
            <a:r>
              <a:rPr lang="en-US" dirty="0">
                <a:solidFill>
                  <a:srgbClr val="000000"/>
                </a:solidFill>
              </a:rPr>
              <a:t>= 3000.50</a:t>
            </a:r>
            <a:r>
              <a:rPr lang="en-US" b="1" dirty="0">
                <a:solidFill>
                  <a:srgbClr val="000000"/>
                </a:solidFill>
              </a:rPr>
              <a:t>m</a:t>
            </a:r>
            <a:r>
              <a:rPr lang="en-US" dirty="0">
                <a:solidFill>
                  <a:srgbClr val="000000"/>
                </a:solidFill>
              </a:rPr>
              <a:t>; </a:t>
            </a:r>
            <a:r>
              <a:rPr lang="en-US" dirty="0">
                <a:solidFill>
                  <a:srgbClr val="339966"/>
                </a:solidFill>
              </a:rPr>
              <a:t>// m or M must be suffixed to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rgbClr val="339966"/>
                </a:solidFill>
              </a:rPr>
              <a:t>                                            // </a:t>
            </a:r>
            <a:r>
              <a:rPr lang="en-US" dirty="0" smtClean="0">
                <a:solidFill>
                  <a:srgbClr val="339966"/>
                </a:solidFill>
              </a:rPr>
              <a:t>decimal data types</a:t>
            </a: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rgbClr val="000000"/>
                </a:solidFill>
              </a:rPr>
              <a:t>deficitValue = -322888672.50</a:t>
            </a:r>
            <a:r>
              <a:rPr lang="en-US" b="1" dirty="0">
                <a:solidFill>
                  <a:srgbClr val="000000"/>
                </a:solidFill>
              </a:rPr>
              <a:t>M</a:t>
            </a:r>
            <a:r>
              <a:rPr lang="en-US" dirty="0">
                <a:solidFill>
                  <a:srgbClr val="000000"/>
                </a:solidFill>
              </a:rPr>
              <a:t>;</a:t>
            </a:r>
            <a:endParaRPr lang="en-US" noProof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55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842A3C9-FBB6-43EA-AAFD-DAFBDA90F42C}" type="slidenum">
              <a:rPr lang="en-US" sz="1400" smtClean="0"/>
              <a:pPr eaLnBrk="1" hangingPunct="1"/>
              <a:t>41</a:t>
            </a:fld>
            <a:endParaRPr lang="en-US" sz="1400" dirty="0" smtClean="0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Examples of Assignment Statements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2150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Rectangle 4"/>
          <p:cNvSpPr>
            <a:spLocks noChangeArrowheads="1"/>
          </p:cNvSpPr>
          <p:nvPr/>
        </p:nvSpPr>
        <p:spPr bwMode="auto">
          <a:xfrm>
            <a:off x="685800" y="1981200"/>
            <a:ext cx="77724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 smtClean="0">
                <a:solidFill>
                  <a:schemeClr val="accent2"/>
                </a:solidFill>
              </a:rPr>
              <a:t>string</a:t>
            </a:r>
            <a:r>
              <a:rPr lang="en-US" dirty="0" smtClean="0"/>
              <a:t> </a:t>
            </a:r>
            <a:r>
              <a:rPr lang="en-US" dirty="0"/>
              <a:t>aSaying, fileLocation</a:t>
            </a:r>
            <a:r>
              <a:rPr lang="en-US" dirty="0" smtClean="0"/>
              <a:t>;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dirty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 smtClean="0"/>
              <a:t>aSaying </a:t>
            </a:r>
            <a:r>
              <a:rPr lang="en-US" dirty="0"/>
              <a:t>= </a:t>
            </a:r>
            <a:r>
              <a:rPr lang="en-US" dirty="0" smtClean="0"/>
              <a:t>"First </a:t>
            </a:r>
            <a:r>
              <a:rPr lang="en-US" dirty="0"/>
              <a:t>day of the rest of your life!\</a:t>
            </a:r>
            <a:r>
              <a:rPr lang="en-US" dirty="0" smtClean="0"/>
              <a:t>n";</a:t>
            </a:r>
            <a:endParaRPr lang="en-US" dirty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/>
              <a:t>fileLocation = </a:t>
            </a:r>
            <a:r>
              <a:rPr lang="en-US" dirty="0" smtClean="0"/>
              <a:t>@ "C</a:t>
            </a:r>
            <a:r>
              <a:rPr lang="en-US" dirty="0"/>
              <a:t>:\</a:t>
            </a:r>
            <a:r>
              <a:rPr lang="en-US" dirty="0" smtClean="0"/>
              <a:t>CSharpProjects\Chapter2";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dirty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i="1" dirty="0" smtClean="0"/>
              <a:t>@ placed </a:t>
            </a:r>
            <a:r>
              <a:rPr lang="en-US" i="1" u="sng" dirty="0" smtClean="0"/>
              <a:t>before</a:t>
            </a:r>
            <a:r>
              <a:rPr lang="en-US" i="1" dirty="0" smtClean="0"/>
              <a:t> a string literal signals that the characters inside the double quotation marks should be interpreted verbatim ---  </a:t>
            </a:r>
            <a:r>
              <a:rPr lang="en-US" dirty="0" smtClean="0"/>
              <a:t>No need to use escape characters with @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dirty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dirty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43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DCD96A9-8352-4A36-973B-AA4D52FDE8EC}" type="slidenum">
              <a:rPr lang="en-US" sz="1400" smtClean="0"/>
              <a:pPr eaLnBrk="1" hangingPunct="1"/>
              <a:t>42</a:t>
            </a:fld>
            <a:endParaRPr lang="en-US" sz="1400" dirty="0" smtClean="0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Examples of Assignment Statements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22534" name="Rectangle 12"/>
          <p:cNvSpPr>
            <a:spLocks noChangeArrowheads="1"/>
          </p:cNvSpPr>
          <p:nvPr/>
        </p:nvSpPr>
        <p:spPr bwMode="auto">
          <a:xfrm>
            <a:off x="1828800" y="5791200"/>
            <a:ext cx="55908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smtClean="0"/>
              <a:t>2-7  </a:t>
            </a:r>
            <a:r>
              <a:rPr lang="en-US" dirty="0"/>
              <a:t>Impact of assignment statement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342848"/>
            <a:ext cx="3579134" cy="444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2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45BDED1-65CB-4787-BF86-5B4A9CACB475}" type="slidenum">
              <a:rPr lang="en-US" sz="1400" smtClean="0"/>
              <a:pPr eaLnBrk="1" hangingPunct="1"/>
              <a:t>43</a:t>
            </a:fld>
            <a:endParaRPr lang="en-US" sz="1400" dirty="0" smtClean="0"/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Arithmetic Operations </a:t>
            </a:r>
          </a:p>
        </p:txBody>
      </p:sp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121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Rectangle 4"/>
          <p:cNvSpPr>
            <a:spLocks noChangeArrowheads="1"/>
          </p:cNvSpPr>
          <p:nvPr/>
        </p:nvSpPr>
        <p:spPr bwMode="auto">
          <a:xfrm>
            <a:off x="685800" y="1676400"/>
            <a:ext cx="7772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/>
              <a:t>Simplest form of an assignment statement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sz="2600" dirty="0"/>
              <a:t>		resultVariable = operand1 operator operand2;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/>
              <a:t>Readability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/>
              <a:t>Space before and after every operator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657600"/>
            <a:ext cx="7010400" cy="308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7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C6FF95C-B9EE-4DFA-B1D4-6CCB8434C791}" type="slidenum">
              <a:rPr lang="en-US" sz="1400" smtClean="0"/>
              <a:pPr eaLnBrk="1" hangingPunct="1"/>
              <a:t>44</a:t>
            </a:fld>
            <a:endParaRPr lang="en-US" sz="1400" dirty="0" smtClean="0"/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Basic Arithmetic Operations</a:t>
            </a:r>
          </a:p>
        </p:txBody>
      </p:sp>
      <p:sp>
        <p:nvSpPr>
          <p:cNvPr id="24581" name="Rectangle 12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4953000"/>
            <a:ext cx="7772400" cy="13716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Modulus operator with negative values</a:t>
            </a:r>
          </a:p>
          <a:p>
            <a:pPr lvl="1" eaLnBrk="1" hangingPunct="1"/>
            <a:r>
              <a:rPr lang="en-US" sz="2400" dirty="0" smtClean="0"/>
              <a:t>Sign of the dividend determines the result</a:t>
            </a:r>
          </a:p>
          <a:p>
            <a:pPr lvl="1" eaLnBrk="1" hangingPunct="1"/>
            <a:r>
              <a:rPr lang="en-US" sz="2400" dirty="0" smtClean="0"/>
              <a:t>-3 % 5 = -3;          5 % -3 = 2;          -5 % -3 = -3;</a:t>
            </a:r>
            <a:r>
              <a:rPr lang="en-US" sz="2000" dirty="0" smtClean="0"/>
              <a:t> </a:t>
            </a:r>
          </a:p>
          <a:p>
            <a:pPr eaLnBrk="1" hangingPunct="1"/>
            <a:endParaRPr lang="en-US" sz="2800" dirty="0" smtClean="0"/>
          </a:p>
        </p:txBody>
      </p:sp>
      <p:sp>
        <p:nvSpPr>
          <p:cNvPr id="24583" name="Rectangle 18"/>
          <p:cNvSpPr>
            <a:spLocks noChangeArrowheads="1"/>
          </p:cNvSpPr>
          <p:nvPr/>
        </p:nvSpPr>
        <p:spPr bwMode="auto">
          <a:xfrm>
            <a:off x="2590800" y="4343400"/>
            <a:ext cx="37585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Figure 2-8 </a:t>
            </a:r>
            <a:r>
              <a:rPr lang="en-US" b="1" dirty="0" smtClean="0"/>
              <a:t> </a:t>
            </a:r>
            <a:r>
              <a:rPr lang="en-US" dirty="0" smtClean="0"/>
              <a:t>Result </a:t>
            </a:r>
            <a:r>
              <a:rPr lang="en-US" dirty="0"/>
              <a:t>of 67 % 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984" y="990600"/>
            <a:ext cx="5690616" cy="33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1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7EB6AFA-E32A-4A55-A771-D4BBAF67BCF1}" type="slidenum">
              <a:rPr lang="en-US" sz="1400" smtClean="0"/>
              <a:pPr eaLnBrk="1" hangingPunct="1"/>
              <a:t>45</a:t>
            </a:fld>
            <a:endParaRPr lang="en-US" sz="1400" dirty="0" smtClean="0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Basic Arithmetic Operations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121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11"/>
          <p:cNvSpPr>
            <a:spLocks noChangeArrowheads="1"/>
          </p:cNvSpPr>
          <p:nvPr/>
        </p:nvSpPr>
        <p:spPr bwMode="auto">
          <a:xfrm>
            <a:off x="914400" y="1981200"/>
            <a:ext cx="7772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8000"/>
              </a:lnSpc>
              <a:spcBef>
                <a:spcPts val="700"/>
              </a:spcBef>
              <a:buFontTx/>
              <a:buChar char="•"/>
            </a:pPr>
            <a:r>
              <a:rPr lang="en-US" sz="2800" dirty="0"/>
              <a:t>Plus (+) with string Identifiers</a:t>
            </a:r>
          </a:p>
          <a:p>
            <a:pPr marL="742950" lvl="1" indent="-285750">
              <a:lnSpc>
                <a:spcPct val="88000"/>
              </a:lnSpc>
              <a:spcBef>
                <a:spcPts val="700"/>
              </a:spcBef>
              <a:buFontTx/>
              <a:buChar char="–"/>
            </a:pPr>
            <a:r>
              <a:rPr lang="en-US" dirty="0"/>
              <a:t>Concatenates operand2 onto end of operand1</a:t>
            </a:r>
            <a:r>
              <a:rPr lang="en-US" sz="2800" dirty="0"/>
              <a:t> </a:t>
            </a:r>
          </a:p>
          <a:p>
            <a:pPr marL="742950" lvl="1" indent="-285750">
              <a:lnSpc>
                <a:spcPct val="88000"/>
              </a:lnSpc>
              <a:spcBef>
                <a:spcPts val="700"/>
              </a:spcBef>
              <a:buFontTx/>
              <a:buChar char="–"/>
            </a:pPr>
            <a:endParaRPr lang="en-US" sz="2800" dirty="0"/>
          </a:p>
        </p:txBody>
      </p:sp>
      <p:sp>
        <p:nvSpPr>
          <p:cNvPr id="25607" name="Rectangle 12"/>
          <p:cNvSpPr>
            <a:spLocks noChangeArrowheads="1"/>
          </p:cNvSpPr>
          <p:nvPr/>
        </p:nvSpPr>
        <p:spPr bwMode="auto">
          <a:xfrm>
            <a:off x="762000" y="3276600"/>
            <a:ext cx="7772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chemeClr val="accent2"/>
                </a:solidFill>
              </a:rPr>
              <a:t>string</a:t>
            </a:r>
            <a:r>
              <a:rPr lang="en-US" dirty="0"/>
              <a:t> result;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chemeClr val="accent2"/>
                </a:solidFill>
              </a:rPr>
              <a:t>string</a:t>
            </a:r>
            <a:r>
              <a:rPr lang="en-US" dirty="0"/>
              <a:t> fullName;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chemeClr val="accent2"/>
                </a:solidFill>
              </a:rPr>
              <a:t>string</a:t>
            </a:r>
            <a:r>
              <a:rPr lang="en-US" dirty="0"/>
              <a:t> firstName = </a:t>
            </a:r>
            <a:r>
              <a:rPr lang="en-US" dirty="0" smtClean="0"/>
              <a:t>"Rochelle";</a:t>
            </a:r>
            <a:endParaRPr lang="en-US" dirty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chemeClr val="accent2"/>
                </a:solidFill>
              </a:rPr>
              <a:t>string</a:t>
            </a:r>
            <a:r>
              <a:rPr lang="en-US" dirty="0"/>
              <a:t> lastName = </a:t>
            </a:r>
            <a:r>
              <a:rPr lang="en-US" dirty="0" smtClean="0"/>
              <a:t>"Howard";</a:t>
            </a:r>
            <a:endParaRPr lang="en-US" dirty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dirty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sz="2800" dirty="0"/>
              <a:t>fullName = firstName + </a:t>
            </a:r>
            <a:r>
              <a:rPr lang="en-US" sz="2800" dirty="0" smtClean="0"/>
              <a:t>" " </a:t>
            </a:r>
            <a:r>
              <a:rPr lang="en-US" sz="2800" dirty="0"/>
              <a:t>+ lastName; </a:t>
            </a:r>
          </a:p>
        </p:txBody>
      </p:sp>
    </p:spTree>
    <p:extLst>
      <p:ext uri="{BB962C8B-B14F-4D97-AF65-F5344CB8AC3E}">
        <p14:creationId xmlns:p14="http://schemas.microsoft.com/office/powerpoint/2010/main" val="392073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6A6BEF4-9B4E-4EF6-B4AA-E64466C14605}" type="slidenum">
              <a:rPr lang="en-US" sz="1400" smtClean="0"/>
              <a:pPr eaLnBrk="1" hangingPunct="1"/>
              <a:t>46</a:t>
            </a:fld>
            <a:endParaRPr lang="en-US" sz="1400" dirty="0" smtClean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Concatenation</a:t>
            </a:r>
          </a:p>
        </p:txBody>
      </p:sp>
      <p:sp>
        <p:nvSpPr>
          <p:cNvPr id="26630" name="Rectangle 12"/>
          <p:cNvSpPr>
            <a:spLocks noChangeArrowheads="1"/>
          </p:cNvSpPr>
          <p:nvPr/>
        </p:nvSpPr>
        <p:spPr bwMode="auto">
          <a:xfrm>
            <a:off x="2438400" y="5791200"/>
            <a:ext cx="42250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smtClean="0"/>
              <a:t>2-9  </a:t>
            </a:r>
            <a:r>
              <a:rPr lang="en-US" dirty="0"/>
              <a:t>String concatenation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82639"/>
            <a:ext cx="61722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5B755FF-6815-49B8-9B29-3DB870891641}" type="slidenum">
              <a:rPr lang="en-US" sz="1400" smtClean="0"/>
              <a:pPr eaLnBrk="1" hangingPunct="1"/>
              <a:t>47</a:t>
            </a:fld>
            <a:endParaRPr lang="en-US" sz="1400" dirty="0" smtClean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Basic Arithmetic Operations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121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Rectangle 4"/>
          <p:cNvSpPr>
            <a:spLocks noChangeArrowheads="1"/>
          </p:cNvSpPr>
          <p:nvPr/>
        </p:nvSpPr>
        <p:spPr bwMode="auto">
          <a:xfrm>
            <a:off x="685800" y="1981200"/>
            <a:ext cx="7772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8000"/>
              </a:lnSpc>
              <a:spcBef>
                <a:spcPts val="700"/>
              </a:spcBef>
              <a:buFontTx/>
              <a:buChar char="•"/>
            </a:pPr>
            <a:r>
              <a:rPr lang="en-US" sz="2800" dirty="0"/>
              <a:t>Increment and Decrement Operations</a:t>
            </a:r>
          </a:p>
          <a:p>
            <a:pPr marL="742950" lvl="1" indent="-285750">
              <a:lnSpc>
                <a:spcPct val="88000"/>
              </a:lnSpc>
              <a:spcBef>
                <a:spcPts val="700"/>
              </a:spcBef>
              <a:buFontTx/>
              <a:buChar char="–"/>
            </a:pPr>
            <a:r>
              <a:rPr lang="en-US" dirty="0"/>
              <a:t>Unary operator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/>
              <a:t>		num++;     </a:t>
            </a:r>
            <a:r>
              <a:rPr lang="en-US" dirty="0">
                <a:solidFill>
                  <a:srgbClr val="339966"/>
                </a:solidFill>
              </a:rPr>
              <a:t>// num = num + 1;	</a:t>
            </a:r>
            <a:r>
              <a:rPr lang="en-US" dirty="0"/>
              <a:t>		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/>
              <a:t>		--value1;   </a:t>
            </a:r>
            <a:r>
              <a:rPr lang="en-US" dirty="0">
                <a:solidFill>
                  <a:srgbClr val="339966"/>
                </a:solidFill>
              </a:rPr>
              <a:t>// value = value – 1;</a:t>
            </a:r>
          </a:p>
          <a:p>
            <a:pPr marL="742950" lvl="1" indent="-285750">
              <a:lnSpc>
                <a:spcPct val="88000"/>
              </a:lnSpc>
              <a:spcBef>
                <a:spcPts val="700"/>
              </a:spcBef>
              <a:buFontTx/>
              <a:buChar char="–"/>
            </a:pPr>
            <a:r>
              <a:rPr lang="en-US" dirty="0"/>
              <a:t>Preincrement/predecrement versus post</a:t>
            </a:r>
            <a:r>
              <a:rPr lang="en-US" sz="2000" dirty="0"/>
              <a:t>			</a:t>
            </a: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762000" y="4343400"/>
            <a:ext cx="7772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>
                <a:solidFill>
                  <a:schemeClr val="accent2"/>
                </a:solidFill>
              </a:rPr>
              <a:t>int</a:t>
            </a:r>
            <a:r>
              <a:rPr lang="en-US" dirty="0"/>
              <a:t> num = 100;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 smtClean="0"/>
              <a:t>WriteLine(num</a:t>
            </a:r>
            <a:r>
              <a:rPr lang="en-US" dirty="0"/>
              <a:t>++);  </a:t>
            </a:r>
            <a:r>
              <a:rPr lang="en-US" dirty="0">
                <a:solidFill>
                  <a:srgbClr val="339966"/>
                </a:solidFill>
              </a:rPr>
              <a:t>// Displays 100</a:t>
            </a:r>
            <a:endParaRPr lang="en-US" dirty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 smtClean="0"/>
              <a:t>WriteLine(num</a:t>
            </a:r>
            <a:r>
              <a:rPr lang="en-US" dirty="0"/>
              <a:t>);      </a:t>
            </a:r>
            <a:r>
              <a:rPr lang="en-US" dirty="0">
                <a:solidFill>
                  <a:srgbClr val="339966"/>
                </a:solidFill>
              </a:rPr>
              <a:t>// Display </a:t>
            </a:r>
            <a:r>
              <a:rPr lang="en-US" dirty="0" smtClean="0">
                <a:solidFill>
                  <a:srgbClr val="339966"/>
                </a:solidFill>
              </a:rPr>
              <a:t>101  </a:t>
            </a:r>
            <a:endParaRPr lang="en-US" dirty="0">
              <a:solidFill>
                <a:srgbClr val="339966"/>
              </a:solidFill>
            </a:endParaRP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 smtClean="0"/>
              <a:t>WriteLine</a:t>
            </a:r>
            <a:r>
              <a:rPr lang="en-US" dirty="0"/>
              <a:t>(++num); </a:t>
            </a:r>
            <a:r>
              <a:rPr lang="en-US" dirty="0">
                <a:solidFill>
                  <a:srgbClr val="339966"/>
                </a:solidFill>
              </a:rPr>
              <a:t>// Displays 102</a:t>
            </a:r>
            <a:endParaRPr lang="en-US" dirty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14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Arithmetic Operations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F3472E-BA13-427C-92E3-1D4EA4CA8322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05128"/>
            <a:ext cx="6103509" cy="4386072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1676400" y="5791200"/>
            <a:ext cx="6145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smtClean="0"/>
              <a:t>2-10  </a:t>
            </a:r>
            <a:r>
              <a:rPr lang="en-US" dirty="0" smtClean="0"/>
              <a:t>Declaration of value type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4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Arithmetic Operations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F3472E-BA13-427C-92E3-1D4EA4CA8322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363" y="1447800"/>
            <a:ext cx="3333037" cy="4343400"/>
          </a:xfrm>
          <a:prstGeom prst="rect">
            <a:avLst/>
          </a:prstGeom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02403" y="5791200"/>
            <a:ext cx="84367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smtClean="0"/>
              <a:t>2-11  </a:t>
            </a:r>
            <a:r>
              <a:rPr lang="en-US" dirty="0" smtClean="0"/>
              <a:t>Change in memory after count++; statement executed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10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Data Representation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Bits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Bit – "Binary digIT"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Binary digit can hold 0 or 1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1 and 0 correspond to on and off, respectively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Bytes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Combination of 8 bits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Represent one character, such as the letter A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 smtClean="0"/>
              <a:t>To represent data, computers use the base-2 number system, or binary number system</a:t>
            </a:r>
          </a:p>
        </p:txBody>
      </p:sp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E753A95-DAB1-42EB-B11F-D1F91158B136}" type="slidenum">
              <a:rPr lang="en-US" sz="1400" smtClean="0"/>
              <a:pPr eaLnBrk="1" hangingPunct="1"/>
              <a:t>5</a:t>
            </a:fld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3E57EDE-73F7-42B7-8613-9956EF2DA837}" type="slidenum">
              <a:rPr lang="en-US" sz="1400" smtClean="0"/>
              <a:pPr eaLnBrk="1" hangingPunct="1"/>
              <a:t>50</a:t>
            </a:fld>
            <a:endParaRPr lang="en-US" sz="1400" dirty="0" smtClean="0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Basic Arithmetic Operations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2867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121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Rectangle 4"/>
          <p:cNvSpPr>
            <a:spLocks noChangeArrowheads="1"/>
          </p:cNvSpPr>
          <p:nvPr/>
        </p:nvSpPr>
        <p:spPr bwMode="auto">
          <a:xfrm>
            <a:off x="457200" y="1447800"/>
            <a:ext cx="85344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sz="2600" dirty="0" smtClean="0">
                <a:solidFill>
                  <a:schemeClr val="accent2"/>
                </a:solidFill>
              </a:rPr>
              <a:t>int  </a:t>
            </a:r>
            <a:r>
              <a:rPr lang="en-US" sz="2600" dirty="0" smtClean="0"/>
              <a:t> </a:t>
            </a:r>
            <a:r>
              <a:rPr lang="en-US" sz="2600" dirty="0"/>
              <a:t>num = 100;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 smtClean="0"/>
              <a:t>WriteLine(x</a:t>
            </a:r>
            <a:r>
              <a:rPr lang="en-US" dirty="0"/>
              <a:t>++ + </a:t>
            </a:r>
            <a:r>
              <a:rPr lang="en-US" dirty="0" smtClean="0"/>
              <a:t>" " </a:t>
            </a:r>
            <a:r>
              <a:rPr lang="en-US" dirty="0"/>
              <a:t>+  ++x);    </a:t>
            </a:r>
            <a:endParaRPr lang="en-US" dirty="0" smtClean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dirty="0">
              <a:solidFill>
                <a:srgbClr val="339966"/>
              </a:solidFill>
            </a:endParaRP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dirty="0" smtClean="0">
                <a:solidFill>
                  <a:srgbClr val="339966"/>
                </a:solidFill>
              </a:rPr>
              <a:t>// </a:t>
            </a:r>
            <a:r>
              <a:rPr lang="en-US" dirty="0">
                <a:solidFill>
                  <a:srgbClr val="339966"/>
                </a:solidFill>
              </a:rPr>
              <a:t>Displays 100 102</a:t>
            </a:r>
            <a:endParaRPr lang="en-US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sz="2800" dirty="0"/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8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82A0252-A52A-460E-ACBE-21CFDD8BE52B}" type="slidenum">
              <a:rPr lang="en-US" sz="1400" smtClean="0"/>
              <a:pPr eaLnBrk="1" hangingPunct="1"/>
              <a:t>51</a:t>
            </a:fld>
            <a:endParaRPr lang="en-US" sz="1400" dirty="0" smtClean="0"/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Basic Arithmetic Operations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29701" name="Text Box 9"/>
          <p:cNvSpPr txBox="1">
            <a:spLocks noChangeArrowheads="1"/>
          </p:cNvSpPr>
          <p:nvPr/>
        </p:nvSpPr>
        <p:spPr bwMode="auto">
          <a:xfrm>
            <a:off x="1828800" y="571500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dirty="0"/>
          </a:p>
        </p:txBody>
      </p:sp>
      <p:sp>
        <p:nvSpPr>
          <p:cNvPr id="29702" name="Rectangle 14"/>
          <p:cNvSpPr>
            <a:spLocks noChangeArrowheads="1"/>
          </p:cNvSpPr>
          <p:nvPr/>
        </p:nvSpPr>
        <p:spPr bwMode="auto">
          <a:xfrm>
            <a:off x="1600200" y="5791200"/>
            <a:ext cx="60941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smtClean="0"/>
              <a:t>2-12  </a:t>
            </a:r>
            <a:r>
              <a:rPr lang="en-US" dirty="0"/>
              <a:t>Results after statement is executed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12" y="1371600"/>
            <a:ext cx="5322888" cy="44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0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E01F396-6D7E-4B84-BBCB-130404C132FB}" type="slidenum">
              <a:rPr lang="en-US" sz="1400" smtClean="0"/>
              <a:pPr eaLnBrk="1" hangingPunct="1"/>
              <a:t>52</a:t>
            </a:fld>
            <a:endParaRPr lang="en-US" sz="1400" dirty="0" smtClean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Compound Operations</a:t>
            </a:r>
          </a:p>
        </p:txBody>
      </p:sp>
      <p:pic>
        <p:nvPicPr>
          <p:cNvPr id="3072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121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Rectangle 4"/>
          <p:cNvSpPr>
            <a:spLocks noChangeArrowheads="1"/>
          </p:cNvSpPr>
          <p:nvPr/>
        </p:nvSpPr>
        <p:spPr bwMode="auto">
          <a:xfrm>
            <a:off x="609600" y="1371600"/>
            <a:ext cx="7848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/>
              <a:t>Accumulation</a:t>
            </a:r>
            <a:r>
              <a:rPr lang="en-US" sz="3200" dirty="0"/>
              <a:t> </a:t>
            </a:r>
            <a:endParaRPr lang="en-US" sz="3200" dirty="0" smtClean="0"/>
          </a:p>
          <a:p>
            <a:pPr marL="742950" lvl="1" indent="-285750">
              <a:lnSpc>
                <a:spcPct val="88000"/>
              </a:lnSpc>
              <a:spcBef>
                <a:spcPts val="700"/>
              </a:spcBef>
              <a:buFontTx/>
              <a:buChar char="–"/>
            </a:pPr>
            <a:r>
              <a:rPr lang="en-US" dirty="0"/>
              <a:t>Variable on left side of equal symbol is used </a:t>
            </a:r>
            <a:r>
              <a:rPr lang="en-US" dirty="0" smtClean="0"/>
              <a:t>once the entire expression on right is evaluated</a:t>
            </a:r>
            <a:endParaRPr lang="en-US" dirty="0"/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924963"/>
            <a:ext cx="7696200" cy="339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6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87439AA-928A-4A38-9788-05F69B8A5B5E}" type="slidenum">
              <a:rPr lang="en-US" sz="1400" smtClean="0"/>
              <a:pPr eaLnBrk="1" hangingPunct="1"/>
              <a:t>53</a:t>
            </a:fld>
            <a:endParaRPr lang="en-US" sz="1400" dirty="0" smtClean="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Basic Arithmetic Operations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3174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121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Rectangle 4"/>
          <p:cNvSpPr>
            <a:spLocks noChangeArrowheads="1"/>
          </p:cNvSpPr>
          <p:nvPr/>
        </p:nvSpPr>
        <p:spPr bwMode="auto">
          <a:xfrm>
            <a:off x="685800" y="17526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8000"/>
              </a:lnSpc>
              <a:spcBef>
                <a:spcPts val="700"/>
              </a:spcBef>
              <a:buFontTx/>
              <a:buChar char="•"/>
            </a:pPr>
            <a:r>
              <a:rPr lang="en-US" sz="2800" dirty="0"/>
              <a:t>Order of operations</a:t>
            </a:r>
          </a:p>
          <a:p>
            <a:pPr marL="742950" lvl="1" indent="-285750">
              <a:lnSpc>
                <a:spcPct val="88000"/>
              </a:lnSpc>
              <a:spcBef>
                <a:spcPts val="700"/>
              </a:spcBef>
              <a:buFontTx/>
              <a:buChar char="–"/>
            </a:pPr>
            <a:r>
              <a:rPr lang="en-US" sz="2600" dirty="0"/>
              <a:t>Order in which the calculations are performed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  <a:buFontTx/>
              <a:buChar char="•"/>
            </a:pPr>
            <a:r>
              <a:rPr lang="en-US" sz="3000" dirty="0"/>
              <a:t>Example</a:t>
            </a:r>
          </a:p>
          <a:p>
            <a:pPr marL="742950" lvl="1" indent="-285750">
              <a:lnSpc>
                <a:spcPct val="88000"/>
              </a:lnSpc>
              <a:spcBef>
                <a:spcPts val="700"/>
              </a:spcBef>
              <a:buFontTx/>
              <a:buChar char="–"/>
            </a:pPr>
            <a:r>
              <a:rPr lang="en-US" sz="2600" dirty="0"/>
              <a:t>answer = 100;</a:t>
            </a:r>
          </a:p>
          <a:p>
            <a:pPr marL="742950" lvl="1" indent="-285750">
              <a:lnSpc>
                <a:spcPct val="88000"/>
              </a:lnSpc>
              <a:spcBef>
                <a:spcPts val="700"/>
              </a:spcBef>
              <a:buFontTx/>
              <a:buChar char="–"/>
            </a:pPr>
            <a:r>
              <a:rPr lang="en-US" sz="2600" dirty="0"/>
              <a:t>answer += 50 * 3 / 25 – 4;</a:t>
            </a:r>
          </a:p>
          <a:p>
            <a:pPr marL="1143000" lvl="2" indent="-228600" algn="just">
              <a:lnSpc>
                <a:spcPct val="88000"/>
              </a:lnSpc>
              <a:spcBef>
                <a:spcPts val="550"/>
              </a:spcBef>
            </a:pPr>
            <a:endParaRPr lang="en-US" dirty="0" smtClean="0"/>
          </a:p>
          <a:p>
            <a:pPr marL="1143000" lvl="2" indent="-228600" algn="just">
              <a:lnSpc>
                <a:spcPct val="88000"/>
              </a:lnSpc>
              <a:spcBef>
                <a:spcPts val="550"/>
              </a:spcBef>
            </a:pPr>
            <a:r>
              <a:rPr lang="en-US" dirty="0" smtClean="0"/>
              <a:t>50 </a:t>
            </a:r>
            <a:r>
              <a:rPr lang="en-US" dirty="0"/>
              <a:t>* 3 = 150</a:t>
            </a:r>
          </a:p>
          <a:p>
            <a:pPr marL="1143000" lvl="2" indent="-228600" algn="just">
              <a:lnSpc>
                <a:spcPct val="88000"/>
              </a:lnSpc>
              <a:spcBef>
                <a:spcPts val="550"/>
              </a:spcBef>
            </a:pPr>
            <a:r>
              <a:rPr lang="en-US" dirty="0"/>
              <a:t>150 / 25 = 6</a:t>
            </a:r>
          </a:p>
          <a:p>
            <a:pPr marL="1143000" lvl="2" indent="-228600" algn="just">
              <a:lnSpc>
                <a:spcPct val="88000"/>
              </a:lnSpc>
              <a:spcBef>
                <a:spcPts val="550"/>
              </a:spcBef>
            </a:pPr>
            <a:r>
              <a:rPr lang="en-US" dirty="0"/>
              <a:t>6 – 4 = 2</a:t>
            </a:r>
          </a:p>
          <a:p>
            <a:pPr marL="1143000" lvl="2" indent="-228600">
              <a:lnSpc>
                <a:spcPct val="88000"/>
              </a:lnSpc>
              <a:spcBef>
                <a:spcPts val="700"/>
              </a:spcBef>
            </a:pPr>
            <a:r>
              <a:rPr lang="en-US" dirty="0"/>
              <a:t>100 + 2 = 102</a:t>
            </a:r>
          </a:p>
        </p:txBody>
      </p:sp>
    </p:spTree>
    <p:extLst>
      <p:ext uri="{BB962C8B-B14F-4D97-AF65-F5344CB8AC3E}">
        <p14:creationId xmlns:p14="http://schemas.microsoft.com/office/powerpoint/2010/main" val="424766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3277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26116CE-EEF2-4946-A84E-83CD45EFC880}" type="slidenum">
              <a:rPr lang="en-US" sz="1400" smtClean="0"/>
              <a:pPr eaLnBrk="1" hangingPunct="1"/>
              <a:t>54</a:t>
            </a:fld>
            <a:endParaRPr lang="en-US" sz="1400" dirty="0" smtClean="0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Order of Operations </a:t>
            </a:r>
          </a:p>
        </p:txBody>
      </p:sp>
      <p:sp>
        <p:nvSpPr>
          <p:cNvPr id="32773" name="Rectangle 16"/>
          <p:cNvSpPr>
            <a:spLocks noGrp="1" noChangeArrowheads="1"/>
          </p:cNvSpPr>
          <p:nvPr>
            <p:ph type="body" sz="half" idx="2"/>
          </p:nvPr>
        </p:nvSpPr>
        <p:spPr>
          <a:xfrm>
            <a:off x="609600" y="4114800"/>
            <a:ext cx="7772400" cy="1600200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sz="2800" dirty="0" smtClean="0"/>
              <a:t>Associatively of operators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sz="2600" dirty="0" smtClean="0"/>
              <a:t>Left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sz="2600" dirty="0" smtClean="0"/>
              <a:t>Right</a:t>
            </a:r>
          </a:p>
          <a:p>
            <a:pPr eaLnBrk="1" hangingPunct="1"/>
            <a:endParaRPr lang="en-US" sz="2400" dirty="0" smtClean="0"/>
          </a:p>
        </p:txBody>
      </p:sp>
      <p:sp>
        <p:nvSpPr>
          <p:cNvPr id="32774" name="Rectangle 4"/>
          <p:cNvSpPr>
            <a:spLocks noChangeArrowheads="1"/>
          </p:cNvSpPr>
          <p:nvPr/>
        </p:nvSpPr>
        <p:spPr bwMode="auto">
          <a:xfrm>
            <a:off x="685800" y="1981200"/>
            <a:ext cx="7696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42" y="1054092"/>
            <a:ext cx="7646158" cy="299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7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337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09B8FF4-4AD4-481E-8962-44436D0A7B23}" type="slidenum">
              <a:rPr lang="en-US" sz="1400" smtClean="0"/>
              <a:pPr eaLnBrk="1" hangingPunct="1"/>
              <a:t>55</a:t>
            </a:fld>
            <a:endParaRPr lang="en-US" sz="1400" dirty="0" smtClean="0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Order of Operations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33798" name="Rectangle 12"/>
          <p:cNvSpPr>
            <a:spLocks noChangeArrowheads="1"/>
          </p:cNvSpPr>
          <p:nvPr/>
        </p:nvSpPr>
        <p:spPr bwMode="auto">
          <a:xfrm>
            <a:off x="1600200" y="5486400"/>
            <a:ext cx="61743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smtClean="0"/>
              <a:t>2-13  </a:t>
            </a:r>
            <a:r>
              <a:rPr lang="en-US" dirty="0"/>
              <a:t>Order of execution of the operators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799"/>
            <a:ext cx="8382000" cy="44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1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212FBFA-C8BB-4F21-B9C9-393A2B626FE0}" type="slidenum">
              <a:rPr lang="en-US" sz="1400" smtClean="0"/>
              <a:pPr eaLnBrk="1" hangingPunct="1"/>
              <a:t>56</a:t>
            </a:fld>
            <a:endParaRPr lang="en-US" sz="1400" dirty="0" smtClean="0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Mixed Expressions</a:t>
            </a:r>
          </a:p>
        </p:txBody>
      </p:sp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121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457200" y="1219200"/>
            <a:ext cx="7848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/>
              <a:t>Implicit type coercion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/>
              <a:t>Changes </a:t>
            </a:r>
            <a:r>
              <a:rPr lang="en-US" sz="2600" dirty="0">
                <a:solidFill>
                  <a:schemeClr val="accent2"/>
                </a:solidFill>
              </a:rPr>
              <a:t>int</a:t>
            </a:r>
            <a:r>
              <a:rPr lang="en-US" sz="2600" dirty="0"/>
              <a:t> data type into a </a:t>
            </a:r>
            <a:r>
              <a:rPr lang="en-US" sz="2600" dirty="0">
                <a:solidFill>
                  <a:schemeClr val="accent2"/>
                </a:solidFill>
              </a:rPr>
              <a:t>double</a:t>
            </a:r>
            <a:r>
              <a:rPr lang="en-US" sz="2600" dirty="0"/>
              <a:t> 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/>
              <a:t>No implicit conversion from </a:t>
            </a:r>
            <a:r>
              <a:rPr lang="en-US" sz="2600" dirty="0">
                <a:solidFill>
                  <a:schemeClr val="accent2"/>
                </a:solidFill>
              </a:rPr>
              <a:t>double</a:t>
            </a:r>
            <a:r>
              <a:rPr lang="en-US" sz="2600" dirty="0"/>
              <a:t> to </a:t>
            </a:r>
            <a:r>
              <a:rPr lang="en-US" sz="2600" dirty="0">
                <a:solidFill>
                  <a:schemeClr val="accent2"/>
                </a:solidFill>
              </a:rPr>
              <a:t>int</a:t>
            </a:r>
          </a:p>
          <a:p>
            <a:endParaRPr lang="en-US" dirty="0" smtClean="0"/>
          </a:p>
          <a:p>
            <a:r>
              <a:rPr lang="en-US" sz="2600" dirty="0">
                <a:solidFill>
                  <a:schemeClr val="accent2"/>
                </a:solidFill>
              </a:rPr>
              <a:t>double</a:t>
            </a:r>
            <a:r>
              <a:rPr lang="en-US" dirty="0" smtClean="0"/>
              <a:t>  answer</a:t>
            </a:r>
            <a:r>
              <a:rPr lang="en-US" dirty="0"/>
              <a:t>;</a:t>
            </a:r>
          </a:p>
          <a:p>
            <a:r>
              <a:rPr lang="en-US" dirty="0" smtClean="0"/>
              <a:t>answer </a:t>
            </a:r>
            <a:r>
              <a:rPr lang="en-US" dirty="0"/>
              <a:t>= 10 / 3</a:t>
            </a:r>
            <a:r>
              <a:rPr lang="en-US" dirty="0" smtClean="0"/>
              <a:t>;      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// Does not produce 3.3333333</a:t>
            </a:r>
          </a:p>
          <a:p>
            <a:endParaRPr lang="en-US" dirty="0" smtClean="0"/>
          </a:p>
          <a:p>
            <a:r>
              <a:rPr lang="en-US" sz="2600" dirty="0" smtClean="0">
                <a:solidFill>
                  <a:schemeClr val="accent2"/>
                </a:solidFill>
              </a:rPr>
              <a:t>int</a:t>
            </a:r>
            <a:r>
              <a:rPr lang="en-US" dirty="0" smtClean="0"/>
              <a:t>  value1 </a:t>
            </a:r>
            <a:r>
              <a:rPr lang="en-US" dirty="0"/>
              <a:t>= 440,</a:t>
            </a:r>
          </a:p>
          <a:p>
            <a:r>
              <a:rPr lang="en-US" dirty="0" smtClean="0"/>
              <a:t>       anotherNumber </a:t>
            </a:r>
            <a:r>
              <a:rPr lang="en-US" dirty="0"/>
              <a:t>= 70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double</a:t>
            </a:r>
            <a:r>
              <a:rPr lang="en-US" dirty="0" smtClean="0"/>
              <a:t> value2 = 100.60;</a:t>
            </a:r>
          </a:p>
          <a:p>
            <a:endParaRPr lang="en-US" dirty="0" smtClean="0"/>
          </a:p>
          <a:p>
            <a:r>
              <a:rPr lang="en-US" dirty="0" smtClean="0"/>
              <a:t>value2 = value1; </a:t>
            </a:r>
            <a:r>
              <a:rPr lang="en-US" dirty="0" smtClean="0">
                <a:solidFill>
                  <a:schemeClr val="accent1"/>
                </a:solidFill>
                <a:latin typeface="+mn-lt"/>
              </a:rPr>
              <a:t>// ok  here   440.0 stored in value2</a:t>
            </a:r>
          </a:p>
          <a:p>
            <a:endParaRPr lang="en-US" dirty="0"/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24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212FBFA-C8BB-4F21-B9C9-393A2B626FE0}" type="slidenum">
              <a:rPr lang="en-US" sz="1400" smtClean="0">
                <a:solidFill>
                  <a:srgbClr val="000000"/>
                </a:solidFill>
              </a:rPr>
              <a:pPr eaLnBrk="1" hangingPunct="1"/>
              <a:t>57</a:t>
            </a:fld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Mixed Expressions</a:t>
            </a:r>
          </a:p>
        </p:txBody>
      </p:sp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121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457200" y="1219200"/>
            <a:ext cx="78486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2600" dirty="0">
                <a:solidFill>
                  <a:schemeClr val="accent2"/>
                </a:solidFill>
              </a:rPr>
              <a:t>int</a:t>
            </a:r>
            <a:r>
              <a:rPr lang="en-US" sz="2800" dirty="0" smtClean="0"/>
              <a:t> value1 = 440;</a:t>
            </a:r>
          </a:p>
          <a:p>
            <a:r>
              <a:rPr lang="en-US" sz="2600" dirty="0" smtClean="0">
                <a:solidFill>
                  <a:schemeClr val="accent2"/>
                </a:solidFill>
              </a:rPr>
              <a:t>double</a:t>
            </a:r>
            <a:r>
              <a:rPr lang="en-US" sz="2800" dirty="0" smtClean="0"/>
              <a:t> value2 = 100.60;</a:t>
            </a:r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endParaRPr lang="en-US" sz="2800" dirty="0" smtClean="0"/>
          </a:p>
          <a:p>
            <a:pPr marL="342900" indent="-342900">
              <a:lnSpc>
                <a:spcPct val="88000"/>
              </a:lnSpc>
              <a:spcBef>
                <a:spcPts val="700"/>
              </a:spcBef>
            </a:pPr>
            <a:r>
              <a:rPr lang="en-US" sz="2800" dirty="0" smtClean="0"/>
              <a:t>value1 = value2; 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// syntax error as shown in Figure 2-14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sz="2600" dirty="0" smtClean="0">
                <a:solidFill>
                  <a:srgbClr val="000000"/>
                </a:solidFill>
              </a:rPr>
              <a:t> 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81366"/>
            <a:ext cx="8227817" cy="218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7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7AF0229-BD4C-437D-A90A-3B46C32F70F1}" type="slidenum">
              <a:rPr lang="en-US" sz="1400" smtClean="0"/>
              <a:pPr eaLnBrk="1" hangingPunct="1"/>
              <a:t>58</a:t>
            </a:fld>
            <a:endParaRPr lang="en-US" sz="1400" dirty="0" smtClean="0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 Mixed Expressions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8458200" cy="4419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dirty="0" smtClean="0"/>
              <a:t>Explicit</a:t>
            </a:r>
            <a:r>
              <a:rPr lang="en-US" sz="2800" dirty="0" smtClean="0"/>
              <a:t> type coercion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Cast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(type) expression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examAverage = (exam1 + exam2 + exam3) / (</a:t>
            </a:r>
            <a:r>
              <a:rPr lang="en-US" sz="2400" dirty="0" smtClean="0">
                <a:solidFill>
                  <a:schemeClr val="accent2"/>
                </a:solidFill>
              </a:rPr>
              <a:t>double</a:t>
            </a:r>
            <a:r>
              <a:rPr lang="en-US" sz="2400" dirty="0" smtClean="0"/>
              <a:t>) count;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int</a:t>
            </a:r>
            <a:r>
              <a:rPr lang="en-US" sz="2400" dirty="0" smtClean="0"/>
              <a:t> value1 = 0,	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400" dirty="0" smtClean="0"/>
              <a:t>	 anotherNumber = 75;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double</a:t>
            </a:r>
            <a:r>
              <a:rPr lang="en-US" sz="2400" dirty="0" smtClean="0"/>
              <a:t>  value2 = 100.99,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400" dirty="0" smtClean="0"/>
              <a:t>	        anotherDouble = 100;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400" dirty="0" smtClean="0"/>
              <a:t>value1 = (</a:t>
            </a:r>
            <a:r>
              <a:rPr lang="en-US" sz="2400" dirty="0" smtClean="0">
                <a:solidFill>
                  <a:schemeClr val="accent2"/>
                </a:solidFill>
              </a:rPr>
              <a:t>int</a:t>
            </a:r>
            <a:r>
              <a:rPr lang="en-US" sz="2400" dirty="0" smtClean="0"/>
              <a:t>) value2;	    </a:t>
            </a:r>
            <a:r>
              <a:rPr lang="en-US" sz="2400" dirty="0" smtClean="0">
                <a:solidFill>
                  <a:schemeClr val="accent1"/>
                </a:solidFill>
              </a:rPr>
              <a:t>// value1 = 100 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sz="2400" dirty="0" smtClean="0"/>
              <a:t>value2 = (</a:t>
            </a:r>
            <a:r>
              <a:rPr lang="en-US" sz="2400" dirty="0" smtClean="0">
                <a:solidFill>
                  <a:schemeClr val="accent2"/>
                </a:solidFill>
              </a:rPr>
              <a:t>double</a:t>
            </a:r>
            <a:r>
              <a:rPr lang="en-US" sz="2400" dirty="0" smtClean="0"/>
              <a:t>) anotherNumber;   </a:t>
            </a:r>
            <a:r>
              <a:rPr lang="en-US" sz="2400" dirty="0" smtClean="0">
                <a:solidFill>
                  <a:schemeClr val="accent1"/>
                </a:solidFill>
              </a:rPr>
              <a:t>// value2 = 75.0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27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Formatting Output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sz="2800" dirty="0"/>
              <a:t>You can format data by adding dollar signs, percent symbols, and/or commas to separate digits</a:t>
            </a:r>
          </a:p>
          <a:p>
            <a:pPr>
              <a:spcBef>
                <a:spcPct val="50000"/>
              </a:spcBef>
            </a:pPr>
            <a:r>
              <a:rPr lang="en-US" sz="2800" dirty="0"/>
              <a:t>You can suppress leading zeros </a:t>
            </a:r>
          </a:p>
          <a:p>
            <a:pPr>
              <a:spcBef>
                <a:spcPct val="50000"/>
              </a:spcBef>
            </a:pPr>
            <a:r>
              <a:rPr lang="en-US" sz="2800" dirty="0"/>
              <a:t>You can pad a value with special characters </a:t>
            </a:r>
          </a:p>
          <a:p>
            <a:pPr lvl="1">
              <a:spcBef>
                <a:spcPct val="50000"/>
              </a:spcBef>
            </a:pPr>
            <a:r>
              <a:rPr lang="en-US" sz="2600" dirty="0"/>
              <a:t>Place characters to the left or right of the significant digits</a:t>
            </a:r>
          </a:p>
          <a:p>
            <a:pPr>
              <a:spcBef>
                <a:spcPct val="50000"/>
              </a:spcBef>
            </a:pPr>
            <a:r>
              <a:rPr lang="en-US" sz="2800" dirty="0"/>
              <a:t>Use format </a:t>
            </a:r>
            <a:r>
              <a:rPr lang="en-US" sz="2800" dirty="0" err="1"/>
              <a:t>specifiers</a:t>
            </a:r>
            <a:endParaRPr lang="en-US" sz="2800" dirty="0"/>
          </a:p>
          <a:p>
            <a:endParaRPr lang="en-US" dirty="0"/>
          </a:p>
        </p:txBody>
      </p:sp>
      <p:sp>
        <p:nvSpPr>
          <p:cNvPr id="368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24944B0-E1C4-4619-BBFF-3654444AE054}" type="slidenum">
              <a:rPr lang="en-US" sz="1400" smtClean="0"/>
              <a:pPr eaLnBrk="1" hangingPunct="1"/>
              <a:t>59</a:t>
            </a:fld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9672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0009621-31C9-4667-9F38-E1503E4D3940}" type="slidenum">
              <a:rPr lang="en-US" sz="1400" smtClean="0"/>
              <a:pPr eaLnBrk="1" hangingPunct="1"/>
              <a:t>6</a:t>
            </a:fld>
            <a:endParaRPr lang="en-US" sz="1400" dirty="0" smtClean="0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Binary Number System</a:t>
            </a:r>
          </a:p>
        </p:txBody>
      </p:sp>
      <p:sp>
        <p:nvSpPr>
          <p:cNvPr id="21510" name="Rectangle 12"/>
          <p:cNvSpPr>
            <a:spLocks noChangeArrowheads="1"/>
          </p:cNvSpPr>
          <p:nvPr/>
        </p:nvSpPr>
        <p:spPr bwMode="auto">
          <a:xfrm>
            <a:off x="1600200" y="5715000"/>
            <a:ext cx="60973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smtClean="0"/>
              <a:t>2-1  </a:t>
            </a:r>
            <a:r>
              <a:rPr lang="en-US" dirty="0" smtClean="0"/>
              <a:t>Base-10 </a:t>
            </a:r>
            <a:r>
              <a:rPr lang="en-US" dirty="0"/>
              <a:t>positional notation of 1326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008796"/>
            <a:ext cx="7772401" cy="47331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F6E5F38-C147-4CFC-93E2-88F4D4C82AE8}" type="slidenum">
              <a:rPr lang="en-US" sz="1400" smtClean="0"/>
              <a:pPr eaLnBrk="1" hangingPunct="1"/>
              <a:t>60</a:t>
            </a:fld>
            <a:endParaRPr lang="en-US" sz="1400" dirty="0" smtClean="0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Formatting Output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76400"/>
            <a:ext cx="8077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1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8ED3F9E-AF53-4744-BDCC-7CD3852EFE9C}" type="slidenum">
              <a:rPr lang="en-US" sz="1400" smtClean="0"/>
              <a:pPr eaLnBrk="1" hangingPunct="1"/>
              <a:t>61</a:t>
            </a:fld>
            <a:endParaRPr lang="en-US" sz="1400" dirty="0" smtClean="0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Numeric Format Specifiers</a:t>
            </a:r>
          </a:p>
        </p:txBody>
      </p:sp>
      <p:pic>
        <p:nvPicPr>
          <p:cNvPr id="38922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762000"/>
            <a:ext cx="572761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1588605" y="5862935"/>
            <a:ext cx="60313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 smtClean="0"/>
              <a:t>Table 2-16  </a:t>
            </a:r>
            <a:r>
              <a:rPr lang="en-US" dirty="0" smtClean="0"/>
              <a:t>Standard numeric format specifiers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79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FE73B3C-CAD8-4311-9CB4-79736CCA993D}" type="slidenum">
              <a:rPr lang="en-US" sz="1400" smtClean="0"/>
              <a:pPr eaLnBrk="1" hangingPunct="1"/>
              <a:t>62</a:t>
            </a:fld>
            <a:endParaRPr lang="en-US" sz="1400" dirty="0" smtClean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Numeric Format Specifiers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3994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6934200" cy="318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932807" y="4724400"/>
            <a:ext cx="75253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 smtClean="0"/>
              <a:t>Table 2-16  </a:t>
            </a:r>
            <a:r>
              <a:rPr lang="en-US" dirty="0" smtClean="0"/>
              <a:t>Standard numeric format specifiers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11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B242327-7B86-4AF8-9B73-F6761323B19C}" type="slidenum">
              <a:rPr lang="en-US" sz="1400" smtClean="0"/>
              <a:pPr eaLnBrk="1" hangingPunct="1"/>
              <a:t>63</a:t>
            </a:fld>
            <a:endParaRPr lang="en-US" sz="1400" dirty="0" smtClean="0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/>
          <a:lstStyle/>
          <a:p>
            <a:pPr eaLnBrk="1" hangingPunct="1"/>
            <a:r>
              <a:rPr lang="en-US" dirty="0" smtClean="0"/>
              <a:t>Custom Numeric Format Specifiers</a:t>
            </a:r>
          </a:p>
        </p:txBody>
      </p:sp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64" y="685800"/>
            <a:ext cx="5246142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1267660" y="5939135"/>
            <a:ext cx="58951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 smtClean="0"/>
              <a:t>Table 2-17  </a:t>
            </a:r>
            <a:r>
              <a:rPr lang="en-US" dirty="0" smtClean="0"/>
              <a:t>Custom numeric format specifiers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4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Numeric Format Specifiers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F3472E-BA13-427C-92E3-1D4EA4CA8322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1600"/>
            <a:ext cx="6781800" cy="3503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992861" y="4877077"/>
            <a:ext cx="73891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 smtClean="0"/>
              <a:t>Table 2-17  </a:t>
            </a:r>
            <a:r>
              <a:rPr lang="en-US" dirty="0" smtClean="0"/>
              <a:t>Custom numeric format specifiers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9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Width Specifier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848600" cy="4114800"/>
          </a:xfrm>
        </p:spPr>
        <p:txBody>
          <a:bodyPr/>
          <a:lstStyle/>
          <a:p>
            <a:r>
              <a:rPr lang="en-US" sz="2800" dirty="0"/>
              <a:t>U</a:t>
            </a:r>
            <a:r>
              <a:rPr lang="en-US" sz="2800" dirty="0" smtClean="0"/>
              <a:t>seful when you </a:t>
            </a:r>
            <a:r>
              <a:rPr lang="en-US" sz="2800" dirty="0"/>
              <a:t>want to control the alignment of items on multiple </a:t>
            </a:r>
            <a:r>
              <a:rPr lang="en-US" sz="2800" dirty="0" smtClean="0"/>
              <a:t>lines</a:t>
            </a:r>
          </a:p>
          <a:p>
            <a:r>
              <a:rPr lang="en-US" sz="2800" dirty="0" smtClean="0"/>
              <a:t>Alignment component goes after the index ordinal followed by a comma (before the colon) </a:t>
            </a:r>
          </a:p>
          <a:p>
            <a:pPr lvl="1"/>
            <a:r>
              <a:rPr lang="en-US" sz="2400" dirty="0" smtClean="0"/>
              <a:t>If alignment number is less than actual size, it is ignored</a:t>
            </a:r>
          </a:p>
          <a:p>
            <a:pPr lvl="1"/>
            <a:r>
              <a:rPr lang="en-US" sz="2400" dirty="0" smtClean="0"/>
              <a:t>If alignment number is greater, pads with white space</a:t>
            </a:r>
          </a:p>
          <a:p>
            <a:pPr lvl="2"/>
            <a:r>
              <a:rPr lang="en-US" sz="2200" dirty="0" smtClean="0"/>
              <a:t>Negative alignment component places spaces on right</a:t>
            </a:r>
          </a:p>
          <a:p>
            <a:pPr marL="114300" indent="0">
              <a:buNone/>
            </a:pPr>
            <a:endParaRPr lang="en-US" sz="2000" dirty="0" smtClean="0"/>
          </a:p>
          <a:p>
            <a:pPr marL="114300" indent="0">
              <a:buNone/>
            </a:pPr>
            <a:r>
              <a:rPr lang="en-US" sz="2000" dirty="0" smtClean="0"/>
              <a:t>WriteLine("{0,10:F0}{1,8:C}", 47, 14);</a:t>
            </a:r>
          </a:p>
          <a:p>
            <a:pPr marL="114300" indent="0">
              <a:buNone/>
            </a:pPr>
            <a:r>
              <a:rPr lang="en-US" sz="2000" dirty="0" smtClean="0"/>
              <a:t>        47  $14.00     </a:t>
            </a:r>
            <a:r>
              <a:rPr lang="en-US" sz="2000" dirty="0" smtClean="0">
                <a:solidFill>
                  <a:srgbClr val="92D050"/>
                </a:solidFill>
              </a:rPr>
              <a:t>//Right justifies values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F3472E-BA13-427C-92E3-1D4EA4CA8322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F910105-7FDC-4C61-9D4F-76C055B199BC}" type="slidenum">
              <a:rPr lang="en-US" sz="1400" smtClean="0"/>
              <a:pPr eaLnBrk="1" hangingPunct="1"/>
              <a:t>66</a:t>
            </a:fld>
            <a:endParaRPr lang="en-US" sz="1400" dirty="0" smtClean="0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Programming Example – CarpetCalculator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71" y="1295400"/>
            <a:ext cx="6568529" cy="54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0373424-3501-4799-B238-CB0FFE38400D}" type="slidenum">
              <a:rPr lang="en-US" sz="1400" smtClean="0"/>
              <a:pPr eaLnBrk="1" hangingPunct="1"/>
              <a:t>67</a:t>
            </a:fld>
            <a:endParaRPr lang="en-US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52400"/>
            <a:ext cx="6629400" cy="606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440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FD6E78F-99BF-4D42-B843-DD892991E5B1}" type="slidenum">
              <a:rPr lang="en-US" sz="1400" smtClean="0"/>
              <a:pPr eaLnBrk="1" hangingPunct="1"/>
              <a:t>68</a:t>
            </a:fld>
            <a:endParaRPr lang="en-US" sz="1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9" y="1143000"/>
            <a:ext cx="7863385" cy="368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4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297DBDB-70ED-4151-9A63-AA31BBB91CF3}" type="slidenum">
              <a:rPr lang="en-US" sz="1400" smtClean="0"/>
              <a:pPr eaLnBrk="1" hangingPunct="1"/>
              <a:t>69</a:t>
            </a:fld>
            <a:endParaRPr lang="en-US" sz="1400" dirty="0" smtClean="0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CarpetCalculator Example</a:t>
            </a:r>
            <a:r>
              <a:rPr lang="en-US" sz="4000" dirty="0" smtClean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781" y="1066800"/>
            <a:ext cx="6234019" cy="51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9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E291171-A157-49FF-A741-E10D7578C8D4}" type="slidenum">
              <a:rPr lang="en-US" sz="1400" smtClean="0"/>
              <a:pPr eaLnBrk="1" hangingPunct="1"/>
              <a:t>7</a:t>
            </a:fld>
            <a:endParaRPr lang="en-US" sz="1400" dirty="0" smtClean="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Binary Number System (continued)</a:t>
            </a:r>
          </a:p>
        </p:txBody>
      </p:sp>
      <p:sp>
        <p:nvSpPr>
          <p:cNvPr id="22534" name="Rectangle 13"/>
          <p:cNvSpPr>
            <a:spLocks noChangeArrowheads="1"/>
          </p:cNvSpPr>
          <p:nvPr/>
        </p:nvSpPr>
        <p:spPr bwMode="auto">
          <a:xfrm>
            <a:off x="1752600" y="5867400"/>
            <a:ext cx="57172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Figure 2-2 </a:t>
            </a:r>
            <a:r>
              <a:rPr lang="en-US" b="1" dirty="0" smtClean="0"/>
              <a:t> </a:t>
            </a:r>
            <a:r>
              <a:rPr lang="en-US" dirty="0" smtClean="0"/>
              <a:t>Decimal </a:t>
            </a:r>
            <a:r>
              <a:rPr lang="en-US" dirty="0"/>
              <a:t>equivalent of 01101001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71599"/>
            <a:ext cx="6133531" cy="4496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4608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AC4B149-0C15-49C8-9DDC-B74BE439A812}" type="slidenum">
              <a:rPr lang="en-US" sz="1400" smtClean="0"/>
              <a:pPr eaLnBrk="1" hangingPunct="1"/>
              <a:t>70</a:t>
            </a:fld>
            <a:endParaRPr lang="en-US" sz="1400" dirty="0" smtClean="0"/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133600"/>
            <a:ext cx="3886200" cy="20574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Algorithm for CarpetCalculator Example </a:t>
            </a:r>
          </a:p>
        </p:txBody>
      </p:sp>
      <p:sp>
        <p:nvSpPr>
          <p:cNvPr id="46086" name="Rectangle 25"/>
          <p:cNvSpPr>
            <a:spLocks noChangeArrowheads="1"/>
          </p:cNvSpPr>
          <p:nvPr/>
        </p:nvSpPr>
        <p:spPr bwMode="auto">
          <a:xfrm>
            <a:off x="1219200" y="5862935"/>
            <a:ext cx="655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smtClean="0"/>
              <a:t>2-17  </a:t>
            </a:r>
            <a:r>
              <a:rPr lang="en-US" dirty="0" smtClean="0"/>
              <a:t>CarpetCalculator flowchart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6200"/>
            <a:ext cx="3684739" cy="5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2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24912EC-9399-4994-8D4F-36E4F056C242}" type="slidenum">
              <a:rPr lang="en-US" sz="1400" smtClean="0"/>
              <a:pPr eaLnBrk="1" hangingPunct="1"/>
              <a:t>71</a:t>
            </a:fld>
            <a:endParaRPr lang="en-US" sz="1400" dirty="0" smtClean="0"/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Algorithm for the CarpetCalculator Example</a:t>
            </a:r>
            <a:r>
              <a:rPr lang="en-US" sz="4000" dirty="0" smtClean="0"/>
              <a:t> </a:t>
            </a:r>
            <a:r>
              <a:rPr lang="en-US" dirty="0" smtClean="0"/>
              <a:t>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47109" name="Rectangle 14"/>
          <p:cNvSpPr>
            <a:spLocks noChangeArrowheads="1"/>
          </p:cNvSpPr>
          <p:nvPr/>
        </p:nvSpPr>
        <p:spPr bwMode="auto">
          <a:xfrm>
            <a:off x="457200" y="5257800"/>
            <a:ext cx="83223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Figure 2-18 </a:t>
            </a:r>
            <a:r>
              <a:rPr lang="en-US" b="1" dirty="0" smtClean="0"/>
              <a:t> </a:t>
            </a:r>
            <a:r>
              <a:rPr lang="en-US" dirty="0" smtClean="0"/>
              <a:t>Structured </a:t>
            </a:r>
            <a:r>
              <a:rPr lang="en-US" dirty="0"/>
              <a:t>English for the CarpetCalculator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67002"/>
            <a:ext cx="7543800" cy="311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3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92F4C19-596F-4BAB-9C49-B8926A1C7BB8}" type="slidenum">
              <a:rPr lang="en-US" sz="1400" smtClean="0"/>
              <a:pPr eaLnBrk="1" hangingPunct="1"/>
              <a:t>72</a:t>
            </a:fld>
            <a:endParaRPr lang="en-US" sz="1400" dirty="0" smtClean="0"/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CarpetCalculator Example</a:t>
            </a:r>
            <a:r>
              <a:rPr lang="en-US" sz="4000" dirty="0" smtClean="0"/>
              <a:t> (</a:t>
            </a:r>
            <a:r>
              <a:rPr lang="en-US" sz="2400" dirty="0" smtClean="0"/>
              <a:t>continued</a:t>
            </a:r>
            <a:r>
              <a:rPr lang="en-US" sz="4000" dirty="0" smtClean="0"/>
              <a:t>)</a:t>
            </a:r>
          </a:p>
        </p:txBody>
      </p:sp>
      <p:sp>
        <p:nvSpPr>
          <p:cNvPr id="48134" name="Rectangle 15"/>
          <p:cNvSpPr>
            <a:spLocks noChangeArrowheads="1"/>
          </p:cNvSpPr>
          <p:nvPr/>
        </p:nvSpPr>
        <p:spPr bwMode="auto">
          <a:xfrm>
            <a:off x="838200" y="5715000"/>
            <a:ext cx="77757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Figure 2-19 </a:t>
            </a:r>
            <a:r>
              <a:rPr lang="en-US" b="1" dirty="0" smtClean="0"/>
              <a:t> </a:t>
            </a:r>
            <a:r>
              <a:rPr lang="en-US" dirty="0" smtClean="0"/>
              <a:t>Class </a:t>
            </a:r>
            <a:r>
              <a:rPr lang="en-US" dirty="0"/>
              <a:t>diagram for the CarpetCalculator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584" y="1371600"/>
            <a:ext cx="525861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2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CarpetCalculator Example</a:t>
            </a:r>
            <a:r>
              <a:rPr lang="en-US" sz="4000" dirty="0" smtClean="0"/>
              <a:t> (</a:t>
            </a:r>
            <a:r>
              <a:rPr lang="en-US" sz="2400" dirty="0" smtClean="0"/>
              <a:t>continued</a:t>
            </a:r>
            <a:r>
              <a:rPr lang="en-US" sz="4000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F3472E-BA13-427C-92E3-1D4EA4CA8322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447800"/>
            <a:ext cx="4742688" cy="4271560"/>
          </a:xfrm>
          <a:prstGeom prst="rect">
            <a:avLst/>
          </a:prstGeom>
        </p:spPr>
      </p:pic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1272042" y="5715000"/>
            <a:ext cx="67289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smtClean="0"/>
              <a:t>2-20  </a:t>
            </a:r>
            <a:r>
              <a:rPr lang="en-US" dirty="0" smtClean="0"/>
              <a:t>Revised class diagram without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85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E6741FD-A87B-413E-B810-5E71A1C4ED49}" type="slidenum">
              <a:rPr lang="en-US" sz="1400" smtClean="0"/>
              <a:pPr eaLnBrk="1" hangingPunct="1"/>
              <a:t>74</a:t>
            </a:fld>
            <a:endParaRPr lang="en-US" sz="1400" dirty="0" smtClean="0"/>
          </a:p>
        </p:txBody>
      </p:sp>
      <p:sp>
        <p:nvSpPr>
          <p:cNvPr id="49156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"/>
            <a:ext cx="7772400" cy="59436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buNone/>
            </a:pPr>
            <a:r>
              <a:rPr lang="en-US" sz="2000" dirty="0" smtClean="0">
                <a:solidFill>
                  <a:srgbClr val="339966"/>
                </a:solidFill>
              </a:rPr>
              <a:t>/* CarpetCalculator.cs	Author:	Doyle	</a:t>
            </a:r>
            <a:r>
              <a:rPr lang="en-US" sz="2000" dirty="0">
                <a:solidFill>
                  <a:srgbClr val="339966"/>
                </a:solidFill>
              </a:rPr>
              <a:t>*/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using</a:t>
            </a:r>
            <a:r>
              <a:rPr lang="en-US" sz="2000" dirty="0" smtClean="0"/>
              <a:t> System;</a:t>
            </a:r>
          </a:p>
          <a:p>
            <a:pPr eaLnBrk="1" hangingPunct="1">
              <a:lnSpc>
                <a:spcPct val="88000"/>
              </a:lnSpc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using static</a:t>
            </a:r>
            <a:r>
              <a:rPr lang="en-US" sz="2000" dirty="0" smtClean="0"/>
              <a:t> System.Console;</a:t>
            </a:r>
            <a:endParaRPr lang="en-US" sz="2000" dirty="0"/>
          </a:p>
          <a:p>
            <a:pPr eaLnBrk="1" hangingPunct="1">
              <a:lnSpc>
                <a:spcPct val="88000"/>
              </a:lnSpc>
              <a:buFontTx/>
              <a:buNone/>
            </a:pPr>
            <a:endParaRPr lang="en-US" sz="2000" dirty="0" smtClean="0"/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namespace</a:t>
            </a:r>
            <a:r>
              <a:rPr lang="en-US" sz="2000" dirty="0"/>
              <a:t> CarpetCalculator</a:t>
            </a:r>
            <a:endParaRPr lang="en-US" sz="2000" dirty="0" smtClean="0"/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      class</a:t>
            </a:r>
            <a:r>
              <a:rPr lang="en-US" sz="2000" dirty="0" smtClean="0"/>
              <a:t> CarpetCalculator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</a:t>
            </a:r>
            <a:r>
              <a:rPr lang="en-US" sz="2000" dirty="0" smtClean="0">
                <a:solidFill>
                  <a:srgbClr val="0000FF"/>
                </a:solidFill>
              </a:rPr>
              <a:t>static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void</a:t>
            </a:r>
            <a:r>
              <a:rPr lang="en-US" sz="2000" dirty="0" smtClean="0"/>
              <a:t> Main( )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{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   </a:t>
            </a:r>
            <a:r>
              <a:rPr lang="en-US" sz="2000" dirty="0" smtClean="0">
                <a:solidFill>
                  <a:srgbClr val="0000FF"/>
                </a:solidFill>
              </a:rPr>
              <a:t>const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int</a:t>
            </a:r>
            <a:r>
              <a:rPr lang="en-US" sz="2000" dirty="0" smtClean="0"/>
              <a:t> SQ_FT_PER_SQ_YARD = 9;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   </a:t>
            </a:r>
            <a:r>
              <a:rPr lang="en-US" sz="2000" dirty="0" smtClean="0">
                <a:solidFill>
                  <a:srgbClr val="0000FF"/>
                </a:solidFill>
              </a:rPr>
              <a:t>const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int</a:t>
            </a:r>
            <a:r>
              <a:rPr lang="en-US" sz="2000" dirty="0" smtClean="0"/>
              <a:t> INCHES_PER_FOOT = 12;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   </a:t>
            </a:r>
            <a:r>
              <a:rPr lang="en-US" sz="2000" dirty="0" smtClean="0">
                <a:solidFill>
                  <a:srgbClr val="0000FF"/>
                </a:solidFill>
              </a:rPr>
              <a:t>const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string</a:t>
            </a:r>
            <a:r>
              <a:rPr lang="en-US" sz="2000" dirty="0" smtClean="0"/>
              <a:t> BEST_CARPET = "Berber";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   </a:t>
            </a:r>
            <a:r>
              <a:rPr lang="en-US" sz="2000" dirty="0" smtClean="0">
                <a:solidFill>
                  <a:srgbClr val="0000FF"/>
                </a:solidFill>
              </a:rPr>
              <a:t>const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string</a:t>
            </a:r>
            <a:r>
              <a:rPr lang="en-US" sz="2000" dirty="0" smtClean="0"/>
              <a:t> ECONOMY_CARPET = "Pile";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endParaRPr lang="en-US" sz="2000" dirty="0" smtClean="0"/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   </a:t>
            </a:r>
            <a:r>
              <a:rPr lang="en-US" sz="2000" dirty="0" smtClean="0">
                <a:solidFill>
                  <a:srgbClr val="0000FF"/>
                </a:solidFill>
              </a:rPr>
              <a:t>int</a:t>
            </a:r>
            <a:r>
              <a:rPr lang="en-US" sz="2000" dirty="0" smtClean="0"/>
              <a:t> roomLengthFeet = 12, roomLengthInches = 2,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        roomWidthFeet = 14,   roomWidthInches = 7;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endParaRPr lang="en-US" sz="2000" dirty="0" smtClean="0"/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                  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9843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3B0C548-586A-4B02-AABB-847A88DFC03F}" type="slidenum">
              <a:rPr lang="en-US" sz="1400" smtClean="0"/>
              <a:pPr eaLnBrk="1" hangingPunct="1"/>
              <a:t>75</a:t>
            </a:fld>
            <a:endParaRPr lang="en-US" sz="1400" dirty="0" smtClean="0"/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381000"/>
            <a:ext cx="7772400" cy="64770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800" dirty="0" smtClean="0"/>
              <a:t>                </a:t>
            </a:r>
            <a:r>
              <a:rPr lang="en-US" sz="2000" dirty="0" smtClean="0">
                <a:solidFill>
                  <a:srgbClr val="0000FF"/>
                </a:solidFill>
              </a:rPr>
              <a:t>double</a:t>
            </a:r>
            <a:r>
              <a:rPr lang="en-US" sz="2000" dirty="0" smtClean="0">
                <a:solidFill>
                  <a:srgbClr val="339966"/>
                </a:solidFill>
              </a:rPr>
              <a:t>   </a:t>
            </a:r>
            <a:r>
              <a:rPr lang="en-US" sz="2000" dirty="0" smtClean="0"/>
              <a:t>roomLength</a:t>
            </a:r>
            <a:r>
              <a:rPr lang="en-US" sz="2000" dirty="0"/>
              <a:t>,  roomWidth, carpetPrice,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/>
              <a:t>                      </a:t>
            </a:r>
            <a:r>
              <a:rPr lang="en-US" sz="2000" dirty="0" smtClean="0"/>
              <a:t>       numOfSquareFeet</a:t>
            </a:r>
            <a:r>
              <a:rPr lang="en-US" sz="2000" dirty="0"/>
              <a:t>,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/>
              <a:t>                             </a:t>
            </a:r>
            <a:r>
              <a:rPr lang="en-US" sz="2000" dirty="0" smtClean="0"/>
              <a:t>numOfSquareYards</a:t>
            </a:r>
            <a:r>
              <a:rPr lang="en-US" sz="2000" dirty="0"/>
              <a:t>, totalCost;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endParaRPr lang="en-US" sz="1200" dirty="0" smtClean="0"/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200" dirty="0"/>
              <a:t>	</a:t>
            </a:r>
            <a:r>
              <a:rPr lang="en-US" sz="1200" dirty="0" smtClean="0"/>
              <a:t>	</a:t>
            </a:r>
            <a:r>
              <a:rPr lang="en-US" sz="2000" dirty="0" smtClean="0"/>
              <a:t>roomLength = roomLengthFeet +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	(</a:t>
            </a:r>
            <a:r>
              <a:rPr lang="en-US" sz="2000" dirty="0" smtClean="0">
                <a:solidFill>
                  <a:schemeClr val="accent2"/>
                </a:solidFill>
              </a:rPr>
              <a:t>double</a:t>
            </a:r>
            <a:r>
              <a:rPr lang="en-US" sz="2000" dirty="0" smtClean="0"/>
              <a:t>)  roomLengthInches / INCHES_PER_FOOT;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endParaRPr lang="en-US" sz="2000" dirty="0" smtClean="0"/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800" dirty="0" smtClean="0"/>
              <a:t>                 </a:t>
            </a:r>
            <a:r>
              <a:rPr lang="en-US" sz="2000" dirty="0" smtClean="0"/>
              <a:t>roomWidth = roomWidthFeet +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			(</a:t>
            </a:r>
            <a:r>
              <a:rPr lang="en-US" sz="2000" dirty="0" smtClean="0">
                <a:solidFill>
                  <a:schemeClr val="accent2"/>
                </a:solidFill>
              </a:rPr>
              <a:t>double</a:t>
            </a:r>
            <a:r>
              <a:rPr lang="en-US" sz="2000" dirty="0" smtClean="0"/>
              <a:t>)  roomWidthInches / INCHES_PER_FOOT;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endParaRPr lang="en-US" sz="2000" dirty="0" smtClean="0"/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numOfSquareFeet = roomLength * roomWidth;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endParaRPr lang="en-US" sz="2000" dirty="0" smtClean="0"/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numOfSquareYards = numOfSquareFeet /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                                          SQ_FT_PER_SQ_YARD;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endParaRPr lang="en-US" sz="2000" dirty="0" smtClean="0"/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carpetPrice = 27.95;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endParaRPr lang="en-US" sz="2000" dirty="0" smtClean="0"/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totalCost = numOfSquareYards * carpetPrice;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</a:t>
            </a:r>
            <a:endParaRPr lang="en-US" sz="2000" dirty="0" smtClean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4555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3B0C548-586A-4B02-AABB-847A88DFC03F}" type="slidenum">
              <a:rPr lang="en-US" sz="1400" smtClean="0"/>
              <a:pPr eaLnBrk="1" hangingPunct="1"/>
              <a:t>76</a:t>
            </a:fld>
            <a:endParaRPr lang="en-US" sz="1400" dirty="0" smtClean="0"/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0"/>
            <a:ext cx="7772400" cy="64770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		WriteLine("The cost of " + BEST_CARPET +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/>
              <a:t>	</a:t>
            </a:r>
            <a:r>
              <a:rPr lang="en-US" sz="2000" dirty="0" smtClean="0"/>
              <a:t>		    " is {0:C}", totalCost);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		WriteLine( 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/>
              <a:t>	</a:t>
            </a:r>
            <a:r>
              <a:rPr lang="en-US" sz="2000" dirty="0" smtClean="0"/>
              <a:t>	carpetPrice = 15.95;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/>
              <a:t>	</a:t>
            </a:r>
            <a:r>
              <a:rPr lang="en-US" sz="2000" dirty="0" smtClean="0"/>
              <a:t>	totalCost = numOfSquareYards * carpetPrice;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		WriteLine("The cost of " +  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                    </a:t>
            </a:r>
            <a:r>
              <a:rPr lang="en-US" sz="2000" dirty="0"/>
              <a:t>ECONOMY_CARPET +</a:t>
            </a:r>
            <a:endParaRPr lang="en-US" sz="2000" dirty="0" smtClean="0"/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			     " is " + "{0:C}",	totalCost);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              ReadKey( );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1600" dirty="0" smtClean="0"/>
              <a:t>          </a:t>
            </a:r>
            <a:r>
              <a:rPr lang="en-US" sz="2000" dirty="0" smtClean="0"/>
              <a:t>}      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}      </a:t>
            </a:r>
          </a:p>
          <a:p>
            <a:pPr eaLnBrk="1" hangingPunct="1">
              <a:lnSpc>
                <a:spcPct val="88000"/>
              </a:lnSpc>
              <a:buFontTx/>
              <a:buNone/>
            </a:pPr>
            <a:r>
              <a:rPr lang="en-US" sz="2000" dirty="0" smtClean="0"/>
              <a:t>}</a:t>
            </a:r>
            <a:endParaRPr lang="en-US" sz="2000" dirty="0" smtClean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4740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708C570-1422-4989-A039-1697A5BE90E1}" type="slidenum">
              <a:rPr lang="en-US" sz="1400" smtClean="0"/>
              <a:pPr eaLnBrk="1" hangingPunct="1"/>
              <a:t>77</a:t>
            </a:fld>
            <a:endParaRPr lang="en-US" sz="1400" dirty="0" smtClean="0"/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CarpetCalculator Example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  <a:r>
              <a:rPr lang="en-US" sz="4000" dirty="0" smtClean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84799"/>
            <a:ext cx="5867400" cy="445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1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Standards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Naming conventions</a:t>
            </a:r>
          </a:p>
          <a:p>
            <a:pPr lvl="1"/>
            <a:r>
              <a:rPr lang="en-US" dirty="0" smtClean="0"/>
              <a:t>Identifiers</a:t>
            </a:r>
          </a:p>
          <a:p>
            <a:r>
              <a:rPr lang="en-US" dirty="0" smtClean="0"/>
              <a:t>Spacing conventions</a:t>
            </a:r>
          </a:p>
          <a:p>
            <a:r>
              <a:rPr lang="en-US" dirty="0" smtClean="0"/>
              <a:t>Declaration conventions</a:t>
            </a:r>
          </a:p>
        </p:txBody>
      </p:sp>
      <p:sp>
        <p:nvSpPr>
          <p:cNvPr id="5222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5222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2AF55A5-764F-4291-8E38-7CB5AEF425A3}" type="slidenum">
              <a:rPr lang="en-US" sz="1400" smtClean="0"/>
              <a:pPr eaLnBrk="1" hangingPunct="1"/>
              <a:t>78</a:t>
            </a:fld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14813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Naming Guidelines for .NET –</a:t>
            </a:r>
          </a:p>
          <a:p>
            <a:pPr marL="400050" lvl="1" indent="0">
              <a:buNone/>
            </a:pPr>
            <a:r>
              <a:rPr lang="en-US" sz="2400" dirty="0" smtClean="0">
                <a:hlinkClick r:id="rId2"/>
              </a:rPr>
              <a:t>http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msdn.microsoft.com/en-us/library/xzf533w0(VS.71</a:t>
            </a:r>
            <a:r>
              <a:rPr lang="en-US" sz="2400" dirty="0">
                <a:hlinkClick r:id="rId2"/>
              </a:rPr>
              <a:t>).</a:t>
            </a:r>
            <a:r>
              <a:rPr lang="en-US" sz="2400" dirty="0" smtClean="0">
                <a:hlinkClick r:id="rId2"/>
              </a:rPr>
              <a:t>aspx</a:t>
            </a:r>
            <a:endParaRPr lang="en-US" sz="2400" dirty="0" smtClean="0"/>
          </a:p>
          <a:p>
            <a:pPr marL="0" indent="0">
              <a:buNone/>
            </a:pPr>
            <a:r>
              <a:rPr lang="en-US" sz="2800" dirty="0" smtClean="0"/>
              <a:t>Guide to Megabytes, Gigabytes, Terabytes… </a:t>
            </a:r>
            <a:r>
              <a:rPr lang="en-US" sz="2800" dirty="0"/>
              <a:t> –</a:t>
            </a:r>
          </a:p>
          <a:p>
            <a:pPr marL="400050" lvl="1" indent="0">
              <a:buNone/>
            </a:pPr>
            <a:r>
              <a:rPr lang="en-US" sz="2400" dirty="0">
                <a:hlinkClick r:id="rId3"/>
              </a:rPr>
              <a:t>http://fixitwizkid.com/threads/your-guide-to-megabytes-gigabytes-terabytes-yottabyte-exabyte-petabyte-zettabyte.8062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F3472E-BA13-427C-92E3-1D4EA4CA8322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0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386656C-3869-4EE6-9E34-C3892E4A1650}" type="slidenum">
              <a:rPr lang="en-US" sz="1400" smtClean="0"/>
              <a:pPr eaLnBrk="1" hangingPunct="1"/>
              <a:t>8</a:t>
            </a:fld>
            <a:endParaRPr lang="en-US" sz="1400" dirty="0" smtClean="0"/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Data Representation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06775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Text Box 176"/>
          <p:cNvSpPr txBox="1">
            <a:spLocks noChangeArrowheads="1"/>
          </p:cNvSpPr>
          <p:nvPr/>
        </p:nvSpPr>
        <p:spPr bwMode="auto">
          <a:xfrm>
            <a:off x="1066800" y="5791200"/>
            <a:ext cx="754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 </a:t>
            </a:r>
          </a:p>
        </p:txBody>
      </p:sp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070903"/>
            <a:ext cx="5562600" cy="5177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2568476"/>
            <a:ext cx="236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Table 2-1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dirty="0" smtClean="0"/>
              <a:t>Binary</a:t>
            </a:r>
          </a:p>
          <a:p>
            <a:r>
              <a:rPr lang="en-US" dirty="0"/>
              <a:t> </a:t>
            </a:r>
            <a:r>
              <a:rPr lang="en-US" dirty="0" smtClean="0"/>
              <a:t>   equivalent</a:t>
            </a:r>
          </a:p>
          <a:p>
            <a:r>
              <a:rPr lang="en-US" dirty="0"/>
              <a:t> </a:t>
            </a:r>
            <a:r>
              <a:rPr lang="en-US" dirty="0" smtClean="0"/>
              <a:t>   of selected</a:t>
            </a:r>
          </a:p>
          <a:p>
            <a:r>
              <a:rPr lang="en-US" dirty="0"/>
              <a:t> </a:t>
            </a:r>
            <a:r>
              <a:rPr lang="en-US" dirty="0" smtClean="0"/>
              <a:t>   decimal</a:t>
            </a:r>
          </a:p>
          <a:p>
            <a:r>
              <a:rPr lang="en-US" dirty="0"/>
              <a:t> </a:t>
            </a:r>
            <a:r>
              <a:rPr lang="en-US" dirty="0" smtClean="0"/>
              <a:t>   values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Writing </a:t>
            </a:r>
            <a:r>
              <a:rPr lang="en-US" sz="2800" dirty="0"/>
              <a:t>Readable Code – </a:t>
            </a:r>
            <a:r>
              <a:rPr lang="en-US" sz="2400" dirty="0" smtClean="0">
                <a:hlinkClick r:id="rId2"/>
              </a:rPr>
              <a:t>http://software.ac.uk/resources/guides/writing-readable-source-code#node-131</a:t>
            </a:r>
            <a:endParaRPr lang="en-US" sz="2400" dirty="0" smtClean="0"/>
          </a:p>
          <a:p>
            <a:pPr marL="0" indent="0">
              <a:buNone/>
            </a:pPr>
            <a:r>
              <a:rPr lang="en-US" sz="2800" dirty="0" smtClean="0"/>
              <a:t>C</a:t>
            </a:r>
            <a:r>
              <a:rPr lang="en-US" sz="2800" dirty="0"/>
              <a:t># Video tutorials – </a:t>
            </a:r>
            <a:r>
              <a:rPr lang="en-US" sz="2400" dirty="0" smtClean="0">
                <a:hlinkClick r:id="rId3"/>
              </a:rPr>
              <a:t>http://www.programmingvideotutorials.com/csharp/csharp-introduction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C# Programming: From Problem Analysis to Program Design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F3472E-BA13-427C-92E3-1D4EA4CA8322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97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Summary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 representation of data</a:t>
            </a:r>
          </a:p>
          <a:p>
            <a:r>
              <a:rPr lang="en-US" dirty="0" smtClean="0"/>
              <a:t>Bits versus bytes</a:t>
            </a:r>
          </a:p>
          <a:p>
            <a:r>
              <a:rPr lang="en-US" dirty="0" smtClean="0"/>
              <a:t>Number system</a:t>
            </a:r>
          </a:p>
          <a:p>
            <a:pPr lvl="1"/>
            <a:r>
              <a:rPr lang="en-US" dirty="0" smtClean="0"/>
              <a:t>Binary number system</a:t>
            </a:r>
          </a:p>
          <a:p>
            <a:r>
              <a:rPr lang="en-US" dirty="0" smtClean="0"/>
              <a:t>Character sets</a:t>
            </a:r>
          </a:p>
          <a:p>
            <a:pPr lvl="1"/>
            <a:r>
              <a:rPr lang="en-US" dirty="0" smtClean="0"/>
              <a:t>Unicode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325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532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C040163-B048-45B5-A54F-7C850BE59E5D}" type="slidenum">
              <a:rPr lang="en-US" sz="1400" smtClean="0"/>
              <a:pPr eaLnBrk="1" hangingPunct="1"/>
              <a:t>81</a:t>
            </a:fld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24329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Summary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en-US" sz="2800" dirty="0" smtClean="0"/>
              <a:t>Memory locations for data</a:t>
            </a:r>
          </a:p>
          <a:p>
            <a:pPr eaLnBrk="1" hangingPunct="1">
              <a:spcBef>
                <a:spcPct val="40000"/>
              </a:spcBef>
            </a:pPr>
            <a:r>
              <a:rPr lang="en-US" sz="2800" dirty="0" smtClean="0"/>
              <a:t>Relationship between classes, objects, and types</a:t>
            </a:r>
          </a:p>
          <a:p>
            <a:pPr eaLnBrk="1" hangingPunct="1">
              <a:spcBef>
                <a:spcPct val="40000"/>
              </a:spcBef>
            </a:pPr>
            <a:r>
              <a:rPr lang="en-US" sz="2800" dirty="0" smtClean="0"/>
              <a:t>Predefined data types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sz="2600" dirty="0" smtClean="0"/>
              <a:t>Integral, Floating-point, Decimal, Boolean and String variables</a:t>
            </a:r>
          </a:p>
        </p:txBody>
      </p:sp>
      <p:sp>
        <p:nvSpPr>
          <p:cNvPr id="542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542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5BCB8CA-C9FD-440B-9135-32E090FB2E64}" type="slidenum">
              <a:rPr lang="en-US" sz="1400" smtClean="0"/>
              <a:pPr eaLnBrk="1" hangingPunct="1"/>
              <a:t>82</a:t>
            </a:fld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95596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663300"/>
              </a:solidFill>
            </a:endParaRPr>
          </a:p>
        </p:txBody>
      </p:sp>
      <p:sp>
        <p:nvSpPr>
          <p:cNvPr id="552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9CA0697-434C-460C-B314-2B878ECDEBE7}" type="slidenum">
              <a:rPr lang="en-US" sz="1400" smtClean="0"/>
              <a:pPr eaLnBrk="1" hangingPunct="1"/>
              <a:t>83</a:t>
            </a:fld>
            <a:endParaRPr lang="en-US" sz="1400" dirty="0" smtClean="0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Summary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sp>
        <p:nvSpPr>
          <p:cNvPr id="553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60000"/>
              </a:spcBef>
            </a:pPr>
            <a:r>
              <a:rPr lang="en-US" sz="2800" dirty="0" smtClean="0"/>
              <a:t>Constants</a:t>
            </a:r>
          </a:p>
          <a:p>
            <a:pPr eaLnBrk="1" hangingPunct="1">
              <a:spcBef>
                <a:spcPct val="60000"/>
              </a:spcBef>
            </a:pPr>
            <a:r>
              <a:rPr lang="en-US" sz="2800" dirty="0" smtClean="0"/>
              <a:t>Assignment statements</a:t>
            </a:r>
          </a:p>
          <a:p>
            <a:pPr lvl="1" eaLnBrk="1" hangingPunct="1">
              <a:spcBef>
                <a:spcPct val="60000"/>
              </a:spcBef>
            </a:pPr>
            <a:r>
              <a:rPr lang="en-US" sz="2600" dirty="0" smtClean="0"/>
              <a:t>Order of operations</a:t>
            </a:r>
          </a:p>
          <a:p>
            <a:pPr eaLnBrk="1" hangingPunct="1">
              <a:spcBef>
                <a:spcPct val="60000"/>
              </a:spcBef>
            </a:pPr>
            <a:r>
              <a:rPr lang="en-US" sz="2800" dirty="0" smtClean="0"/>
              <a:t>Formatting output</a:t>
            </a:r>
          </a:p>
          <a:p>
            <a:pPr eaLnBrk="1" hangingPunct="1">
              <a:spcBef>
                <a:spcPct val="60000"/>
              </a:spcBef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492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000066"/>
                </a:solidFill>
              </a:rPr>
              <a:t>C# Programming: From Problem Analysis to Program Design</a:t>
            </a:r>
          </a:p>
          <a:p>
            <a:pPr algn="ctr" eaLnBrk="1" hangingPunct="1"/>
            <a:endParaRPr lang="en-US" sz="1400" dirty="0" smtClean="0">
              <a:solidFill>
                <a:srgbClr val="000066"/>
              </a:solidFill>
            </a:endParaRPr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D01478D-4B94-4D94-90EC-D80AF7B28A04}" type="slidenum">
              <a:rPr lang="en-US" sz="1400" smtClean="0"/>
              <a:pPr eaLnBrk="1" hangingPunct="1"/>
              <a:t>9</a:t>
            </a:fld>
            <a:endParaRPr lang="en-US" sz="1400" dirty="0" smtClean="0"/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Data Representation (</a:t>
            </a:r>
            <a:r>
              <a:rPr lang="en-US" sz="2800" dirty="0" smtClean="0"/>
              <a:t>continued</a:t>
            </a:r>
            <a:r>
              <a:rPr lang="en-US" dirty="0" smtClean="0"/>
              <a:t>)</a:t>
            </a: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12573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11"/>
          <p:cNvSpPr>
            <a:spLocks noChangeArrowheads="1"/>
          </p:cNvSpPr>
          <p:nvPr/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40000"/>
              </a:spcBef>
              <a:buFontTx/>
              <a:buChar char="•"/>
            </a:pPr>
            <a:r>
              <a:rPr lang="en-US" sz="2800" dirty="0"/>
              <a:t>Character sets</a:t>
            </a:r>
          </a:p>
          <a:p>
            <a:pPr marL="742950" lvl="1" indent="-285750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sz="2600" dirty="0"/>
              <a:t>With only 8 bits, can represent 2</a:t>
            </a:r>
            <a:r>
              <a:rPr lang="en-US" sz="2600" baseline="30000" dirty="0"/>
              <a:t>8</a:t>
            </a:r>
            <a:r>
              <a:rPr lang="en-US" sz="2600" dirty="0"/>
              <a:t>, or 256, different decimal values ranging from 0 to 255; this is 256 different characters </a:t>
            </a:r>
          </a:p>
          <a:p>
            <a:pPr marL="342900" indent="-342900">
              <a:lnSpc>
                <a:spcPct val="80000"/>
              </a:lnSpc>
              <a:spcBef>
                <a:spcPct val="40000"/>
              </a:spcBef>
              <a:buFontTx/>
              <a:buChar char="•"/>
            </a:pPr>
            <a:r>
              <a:rPr lang="en-US" sz="2800" dirty="0"/>
              <a:t>Unicode – character set used by C# (pronounced C Sharp) </a:t>
            </a:r>
          </a:p>
          <a:p>
            <a:pPr marL="742950" lvl="1" indent="-285750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sz="2600" dirty="0"/>
              <a:t>Uses 16 bits to represent characters </a:t>
            </a:r>
          </a:p>
          <a:p>
            <a:pPr marL="742950" lvl="1" indent="-285750">
              <a:lnSpc>
                <a:spcPct val="90000"/>
              </a:lnSpc>
              <a:spcBef>
                <a:spcPct val="40000"/>
              </a:spcBef>
              <a:buFontTx/>
              <a:buChar char="–"/>
            </a:pPr>
            <a:r>
              <a:rPr lang="en-US" sz="2600" dirty="0"/>
              <a:t>2</a:t>
            </a:r>
            <a:r>
              <a:rPr lang="en-US" sz="2600" baseline="30000" dirty="0"/>
              <a:t>16</a:t>
            </a:r>
            <a:r>
              <a:rPr lang="en-US" sz="2600" dirty="0"/>
              <a:t>, or 65,536 unique characters, can be represented</a:t>
            </a:r>
          </a:p>
          <a:p>
            <a:pPr marL="342900" indent="-342900">
              <a:lnSpc>
                <a:spcPct val="80000"/>
              </a:lnSpc>
              <a:spcBef>
                <a:spcPct val="40000"/>
              </a:spcBef>
              <a:buFontTx/>
              <a:buChar char="•"/>
            </a:pPr>
            <a:r>
              <a:rPr lang="en-US" sz="2800" dirty="0"/>
              <a:t>American Standard Code for Information Interchange (ASCII) – subset of Unicode</a:t>
            </a:r>
          </a:p>
          <a:p>
            <a:pPr marL="742950" lvl="1" indent="-285750">
              <a:lnSpc>
                <a:spcPct val="80000"/>
              </a:lnSpc>
              <a:spcBef>
                <a:spcPct val="40000"/>
              </a:spcBef>
              <a:buFontTx/>
              <a:buChar char="–"/>
            </a:pPr>
            <a:r>
              <a:rPr lang="en-US" sz="2600" dirty="0"/>
              <a:t>First 128 characters are the same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7030A0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2806</Words>
  <Application>Microsoft Office PowerPoint</Application>
  <PresentationFormat>On-screen Show (4:3)</PresentationFormat>
  <Paragraphs>673</Paragraphs>
  <Slides>83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Courier</vt:lpstr>
      <vt:lpstr>New York</vt:lpstr>
      <vt:lpstr>Times New Roman</vt:lpstr>
      <vt:lpstr>Default Design</vt:lpstr>
      <vt:lpstr>2</vt:lpstr>
      <vt:lpstr>Chapter Objectives</vt:lpstr>
      <vt:lpstr>Chapter Objectives (continued)</vt:lpstr>
      <vt:lpstr>Chapter Objectives (continued)</vt:lpstr>
      <vt:lpstr>Data Representation</vt:lpstr>
      <vt:lpstr>Binary Number System</vt:lpstr>
      <vt:lpstr>Binary Number System (continued)</vt:lpstr>
      <vt:lpstr>Data Representation (continued)</vt:lpstr>
      <vt:lpstr>Data Representation (continued)</vt:lpstr>
      <vt:lpstr>Data Representation (continued)</vt:lpstr>
      <vt:lpstr>Memory Locations for Data</vt:lpstr>
      <vt:lpstr>PowerPoint Presentation</vt:lpstr>
      <vt:lpstr>Reserved Words in C# (continued)</vt:lpstr>
      <vt:lpstr>PowerPoint Presentation</vt:lpstr>
      <vt:lpstr>Naming Conventions </vt:lpstr>
      <vt:lpstr>Naming Conventions (continued) </vt:lpstr>
      <vt:lpstr>Examples of Valid Names (Identifiers)  </vt:lpstr>
      <vt:lpstr>Examples of Invalid Names (Identifiers)</vt:lpstr>
      <vt:lpstr>Variables</vt:lpstr>
      <vt:lpstr>Types, Classes, and Objects</vt:lpstr>
      <vt:lpstr>Types, Classes, and Objects (continued)</vt:lpstr>
      <vt:lpstr>Type, Class, and Object Examples </vt:lpstr>
      <vt:lpstr>Predefined Data Types </vt:lpstr>
      <vt:lpstr>Value and Reference Types </vt:lpstr>
      <vt:lpstr>Value Types</vt:lpstr>
      <vt:lpstr>PowerPoint Presentation</vt:lpstr>
      <vt:lpstr>Integral Data Types</vt:lpstr>
      <vt:lpstr>PowerPoint Presentation</vt:lpstr>
      <vt:lpstr>Examples of Integral Variable Declarations </vt:lpstr>
      <vt:lpstr>Floating-Point Types</vt:lpstr>
      <vt:lpstr>Examples of Floating-Point Declarations </vt:lpstr>
      <vt:lpstr>Decimal Types </vt:lpstr>
      <vt:lpstr>Boolean Variables </vt:lpstr>
      <vt:lpstr>Strings</vt:lpstr>
      <vt:lpstr>Making Data Constant</vt:lpstr>
      <vt:lpstr>Assignment Statements</vt:lpstr>
      <vt:lpstr>Examples of Assignment Statements</vt:lpstr>
      <vt:lpstr>Examples of Assignment Statements</vt:lpstr>
      <vt:lpstr>Examples of Assignment Statements (continued)</vt:lpstr>
      <vt:lpstr>Examples of Assignment Statements (continued)</vt:lpstr>
      <vt:lpstr>Examples of Assignment Statements (continued)</vt:lpstr>
      <vt:lpstr>Examples of Assignment Statements (continued)</vt:lpstr>
      <vt:lpstr>Arithmetic Operations </vt:lpstr>
      <vt:lpstr>Basic Arithmetic Operations</vt:lpstr>
      <vt:lpstr>Basic Arithmetic Operations (continued)</vt:lpstr>
      <vt:lpstr>Concatenation</vt:lpstr>
      <vt:lpstr>Basic Arithmetic Operations (continued)</vt:lpstr>
      <vt:lpstr>Basic Arithmetic Operations (continued)</vt:lpstr>
      <vt:lpstr>Basic Arithmetic Operations (continued)</vt:lpstr>
      <vt:lpstr>Basic Arithmetic Operations (continued)</vt:lpstr>
      <vt:lpstr>Basic Arithmetic Operations (continued)</vt:lpstr>
      <vt:lpstr>Compound Operations</vt:lpstr>
      <vt:lpstr>Basic Arithmetic Operations (continued)</vt:lpstr>
      <vt:lpstr>Order of Operations </vt:lpstr>
      <vt:lpstr>Order of Operations (continued)</vt:lpstr>
      <vt:lpstr>Mixed Expressions</vt:lpstr>
      <vt:lpstr>Mixed Expressions</vt:lpstr>
      <vt:lpstr> Mixed Expressions (continued)</vt:lpstr>
      <vt:lpstr>Formatting Output</vt:lpstr>
      <vt:lpstr>Formatting Output (continued)</vt:lpstr>
      <vt:lpstr>Numeric Format Specifiers</vt:lpstr>
      <vt:lpstr>Numeric Format Specifiers (continued)</vt:lpstr>
      <vt:lpstr>Custom Numeric Format Specifiers</vt:lpstr>
      <vt:lpstr>Custom Numeric Format Specifiers (continued)</vt:lpstr>
      <vt:lpstr>Width Specifier</vt:lpstr>
      <vt:lpstr>Programming Example – CarpetCalculator </vt:lpstr>
      <vt:lpstr>PowerPoint Presentation</vt:lpstr>
      <vt:lpstr>PowerPoint Presentation</vt:lpstr>
      <vt:lpstr>CarpetCalculator Example </vt:lpstr>
      <vt:lpstr>Algorithm for CarpetCalculator Example </vt:lpstr>
      <vt:lpstr>Algorithm for the CarpetCalculator Example (continued)</vt:lpstr>
      <vt:lpstr>CarpetCalculator Example (continued)</vt:lpstr>
      <vt:lpstr>CarpetCalculator Example (continued)</vt:lpstr>
      <vt:lpstr>PowerPoint Presentation</vt:lpstr>
      <vt:lpstr>PowerPoint Presentation</vt:lpstr>
      <vt:lpstr>PowerPoint Presentation</vt:lpstr>
      <vt:lpstr>CarpetCalculator Example (continued) </vt:lpstr>
      <vt:lpstr>Coding Standards</vt:lpstr>
      <vt:lpstr>Resources</vt:lpstr>
      <vt:lpstr>Resources</vt:lpstr>
      <vt:lpstr>Chapter Summary</vt:lpstr>
      <vt:lpstr>Chapter Summary (continued)</vt:lpstr>
      <vt:lpstr>Chapter Summary (continued)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2015-09-07T16:02:09Z</dcterms:created>
  <dcterms:modified xsi:type="dcterms:W3CDTF">2015-09-07T16:02:17Z</dcterms:modified>
</cp:coreProperties>
</file>